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15"/>
  </p:notesMasterIdLst>
  <p:sldIdLst>
    <p:sldId id="256" r:id="rId2"/>
    <p:sldId id="260" r:id="rId3"/>
    <p:sldId id="262" r:id="rId4"/>
    <p:sldId id="263" r:id="rId5"/>
    <p:sldId id="264" r:id="rId6"/>
    <p:sldId id="271" r:id="rId7"/>
    <p:sldId id="267" r:id="rId8"/>
    <p:sldId id="268" r:id="rId9"/>
    <p:sldId id="269" r:id="rId10"/>
    <p:sldId id="272" r:id="rId11"/>
    <p:sldId id="274" r:id="rId12"/>
    <p:sldId id="278" r:id="rId13"/>
    <p:sldId id="270" r:id="rId14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946" autoAdjust="0"/>
  </p:normalViewPr>
  <p:slideViewPr>
    <p:cSldViewPr>
      <p:cViewPr>
        <p:scale>
          <a:sx n="62" d="100"/>
          <a:sy n="62" d="100"/>
        </p:scale>
        <p:origin x="-2184" y="-4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2A0C24-040D-407A-B5D0-6137C9F19F4A}" type="datetimeFigureOut">
              <a:rPr lang="sk-SK" smtClean="0"/>
              <a:pPr/>
              <a:t>8. 10. 2020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BC3337-8BA1-44B1-A406-44011A8AD78D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BC3337-8BA1-44B1-A406-44011A8AD78D}" type="slidenum">
              <a:rPr lang="sk-SK" smtClean="0"/>
              <a:pPr/>
              <a:t>5</a:t>
            </a:fld>
            <a:endParaRPr lang="sk-SK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BC3337-8BA1-44B1-A406-44011A8AD78D}" type="slidenum">
              <a:rPr lang="sk-SK" smtClean="0"/>
              <a:pPr/>
              <a:t>10</a:t>
            </a:fld>
            <a:endParaRPr lang="sk-SK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BC3337-8BA1-44B1-A406-44011A8AD78D}" type="slidenum">
              <a:rPr lang="sk-SK" smtClean="0"/>
              <a:pPr/>
              <a:t>12</a:t>
            </a:fld>
            <a:endParaRPr lang="sk-S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AFDA-6DC9-4AEA-8BE8-7FE7E3B10B45}" type="datetimeFigureOut">
              <a:rPr lang="sk-SK" smtClean="0"/>
              <a:pPr/>
              <a:t>8. 10. 2020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46AC1-8D89-42ED-B57B-1CEEF7B7EAE7}" type="slidenum">
              <a:rPr lang="sk-SK" smtClean="0"/>
              <a:pPr/>
              <a:t>‹#›</a:t>
            </a:fld>
            <a:endParaRPr lang="sk-SK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AFDA-6DC9-4AEA-8BE8-7FE7E3B10B45}" type="datetimeFigureOut">
              <a:rPr lang="sk-SK" smtClean="0"/>
              <a:pPr/>
              <a:t>8. 10. 2020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46AC1-8D89-42ED-B57B-1CEEF7B7EAE7}" type="slidenum">
              <a:rPr lang="sk-SK" smtClean="0"/>
              <a:pPr/>
              <a:t>‹#›</a:t>
            </a:fld>
            <a:endParaRPr lang="sk-SK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AFDA-6DC9-4AEA-8BE8-7FE7E3B10B45}" type="datetimeFigureOut">
              <a:rPr lang="sk-SK" smtClean="0"/>
              <a:pPr/>
              <a:t>8. 10. 2020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46AC1-8D89-42ED-B57B-1CEEF7B7EAE7}" type="slidenum">
              <a:rPr lang="sk-SK" smtClean="0"/>
              <a:pPr/>
              <a:t>‹#›</a:t>
            </a:fld>
            <a:endParaRPr lang="sk-SK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AFDA-6DC9-4AEA-8BE8-7FE7E3B10B45}" type="datetimeFigureOut">
              <a:rPr lang="sk-SK" smtClean="0"/>
              <a:pPr/>
              <a:t>8. 10. 2020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46AC1-8D89-42ED-B57B-1CEEF7B7EAE7}" type="slidenum">
              <a:rPr lang="sk-SK" smtClean="0"/>
              <a:pPr/>
              <a:t>‹#›</a:t>
            </a:fld>
            <a:endParaRPr lang="sk-SK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AFDA-6DC9-4AEA-8BE8-7FE7E3B10B45}" type="datetimeFigureOut">
              <a:rPr lang="sk-SK" smtClean="0"/>
              <a:pPr/>
              <a:t>8. 10. 2020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46AC1-8D89-42ED-B57B-1CEEF7B7EAE7}" type="slidenum">
              <a:rPr lang="sk-SK" smtClean="0"/>
              <a:pPr/>
              <a:t>‹#›</a:t>
            </a:fld>
            <a:endParaRPr lang="sk-SK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AFDA-6DC9-4AEA-8BE8-7FE7E3B10B45}" type="datetimeFigureOut">
              <a:rPr lang="sk-SK" smtClean="0"/>
              <a:pPr/>
              <a:t>8. 10. 2020</a:t>
            </a:fld>
            <a:endParaRPr lang="sk-SK" dirty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46AC1-8D89-42ED-B57B-1CEEF7B7EAE7}" type="slidenum">
              <a:rPr lang="sk-SK" smtClean="0"/>
              <a:pPr/>
              <a:t>‹#›</a:t>
            </a:fld>
            <a:endParaRPr lang="sk-SK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AFDA-6DC9-4AEA-8BE8-7FE7E3B10B45}" type="datetimeFigureOut">
              <a:rPr lang="sk-SK" smtClean="0"/>
              <a:pPr/>
              <a:t>8. 10. 2020</a:t>
            </a:fld>
            <a:endParaRPr lang="sk-SK" dirty="0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46AC1-8D89-42ED-B57B-1CEEF7B7EAE7}" type="slidenum">
              <a:rPr lang="sk-SK" smtClean="0"/>
              <a:pPr/>
              <a:t>‹#›</a:t>
            </a:fld>
            <a:endParaRPr lang="sk-SK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AFDA-6DC9-4AEA-8BE8-7FE7E3B10B45}" type="datetimeFigureOut">
              <a:rPr lang="sk-SK" smtClean="0"/>
              <a:pPr/>
              <a:t>8. 10. 2020</a:t>
            </a:fld>
            <a:endParaRPr lang="sk-SK" dirty="0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46AC1-8D89-42ED-B57B-1CEEF7B7EAE7}" type="slidenum">
              <a:rPr lang="sk-SK" smtClean="0"/>
              <a:pPr/>
              <a:t>‹#›</a:t>
            </a:fld>
            <a:endParaRPr lang="sk-SK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AFDA-6DC9-4AEA-8BE8-7FE7E3B10B45}" type="datetimeFigureOut">
              <a:rPr lang="sk-SK" smtClean="0"/>
              <a:pPr/>
              <a:t>8. 10. 2020</a:t>
            </a:fld>
            <a:endParaRPr lang="sk-SK" dirty="0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46AC1-8D89-42ED-B57B-1CEEF7B7EAE7}" type="slidenum">
              <a:rPr lang="sk-SK" smtClean="0"/>
              <a:pPr/>
              <a:t>‹#›</a:t>
            </a:fld>
            <a:endParaRPr lang="sk-SK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AFDA-6DC9-4AEA-8BE8-7FE7E3B10B45}" type="datetimeFigureOut">
              <a:rPr lang="sk-SK" smtClean="0"/>
              <a:pPr/>
              <a:t>8. 10. 2020</a:t>
            </a:fld>
            <a:endParaRPr lang="sk-SK" dirty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46AC1-8D89-42ED-B57B-1CEEF7B7EAE7}" type="slidenum">
              <a:rPr lang="sk-SK" smtClean="0"/>
              <a:pPr/>
              <a:t>‹#›</a:t>
            </a:fld>
            <a:endParaRPr lang="sk-SK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AFDA-6DC9-4AEA-8BE8-7FE7E3B10B45}" type="datetimeFigureOut">
              <a:rPr lang="sk-SK" smtClean="0"/>
              <a:pPr/>
              <a:t>8. 10. 2020</a:t>
            </a:fld>
            <a:endParaRPr lang="sk-SK" dirty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46AC1-8D89-42ED-B57B-1CEEF7B7EAE7}" type="slidenum">
              <a:rPr lang="sk-SK" smtClean="0"/>
              <a:pPr/>
              <a:t>‹#›</a:t>
            </a:fld>
            <a:endParaRPr lang="sk-SK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64AFDA-6DC9-4AEA-8BE8-7FE7E3B10B45}" type="datetimeFigureOut">
              <a:rPr lang="sk-SK" smtClean="0"/>
              <a:pPr/>
              <a:t>8. 10. 2020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46AC1-8D89-42ED-B57B-1CEEF7B7EAE7}" type="slidenum">
              <a:rPr lang="sk-SK" smtClean="0"/>
              <a:pPr/>
              <a:t>‹#›</a:t>
            </a:fld>
            <a:endParaRPr lang="sk-SK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548680"/>
            <a:ext cx="7772400" cy="1470025"/>
          </a:xfrm>
        </p:spPr>
        <p:txBody>
          <a:bodyPr>
            <a:normAutofit/>
          </a:bodyPr>
          <a:lstStyle/>
          <a:p>
            <a:r>
              <a:rPr lang="sk-SK" sz="8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Algerian" pitchFamily="82" charset="0"/>
              </a:rPr>
              <a:t>     Šošovky</a:t>
            </a:r>
            <a:endParaRPr lang="sk-SK" sz="80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Algerian" pitchFamily="82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555776" y="2348880"/>
            <a:ext cx="6336704" cy="3888432"/>
          </a:xfrm>
          <a:ln>
            <a:solidFill>
              <a:schemeClr val="accent1">
                <a:lumMod val="75000"/>
              </a:schemeClr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/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>
            <a:normAutofit fontScale="77500" lnSpcReduction="2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endParaRPr lang="sk-SK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r>
              <a:rPr lang="sk-SK" sz="43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 Prechod lúčov      tenkými šošovkami</a:t>
            </a:r>
          </a:p>
          <a:p>
            <a:r>
              <a:rPr lang="sk-SK" sz="43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 </a:t>
            </a:r>
          </a:p>
          <a:p>
            <a:r>
              <a:rPr lang="sk-SK" sz="43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 </a:t>
            </a:r>
            <a:r>
              <a:rPr lang="sk-SK" sz="43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Zobrazenie šošovkami</a:t>
            </a:r>
          </a:p>
          <a:p>
            <a:endParaRPr lang="sk-SK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endParaRPr lang="sk-SK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endParaRPr lang="sk-SK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r>
              <a:rPr lang="sk-SK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        Mária </a:t>
            </a:r>
            <a:r>
              <a:rPr lang="sk-SK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Lukačinová</a:t>
            </a:r>
            <a:r>
              <a:rPr lang="sk-SK" b="1" cap="all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                       </a:t>
            </a:r>
            <a:endParaRPr lang="sk-SK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Rovná spojovacia šípka 39"/>
          <p:cNvCxnSpPr/>
          <p:nvPr/>
        </p:nvCxnSpPr>
        <p:spPr>
          <a:xfrm>
            <a:off x="3995936" y="2636912"/>
            <a:ext cx="3888432" cy="3744416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70648" cy="1143000"/>
          </a:xfrm>
        </p:spPr>
        <p:txBody>
          <a:bodyPr>
            <a:normAutofit fontScale="90000"/>
          </a:bodyPr>
          <a:lstStyle/>
          <a:p>
            <a:r>
              <a:rPr lang="sk-SK" dirty="0" smtClean="0"/>
              <a:t>Zobrazenie predmetu tenkou sojkou</a:t>
            </a:r>
            <a:endParaRPr lang="sk-SK" dirty="0"/>
          </a:p>
        </p:txBody>
      </p:sp>
      <p:cxnSp>
        <p:nvCxnSpPr>
          <p:cNvPr id="7" name="Rovná spojnica 6"/>
          <p:cNvCxnSpPr/>
          <p:nvPr/>
        </p:nvCxnSpPr>
        <p:spPr>
          <a:xfrm>
            <a:off x="395536" y="3861048"/>
            <a:ext cx="7056784" cy="0"/>
          </a:xfrm>
          <a:prstGeom prst="line">
            <a:avLst/>
          </a:prstGeom>
          <a:ln w="28575"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ovná spojnica 7"/>
          <p:cNvCxnSpPr/>
          <p:nvPr/>
        </p:nvCxnSpPr>
        <p:spPr>
          <a:xfrm>
            <a:off x="5292080" y="3789040"/>
            <a:ext cx="0" cy="144016"/>
          </a:xfrm>
          <a:prstGeom prst="line">
            <a:avLst/>
          </a:prstGeom>
          <a:ln w="381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ovná spojnica 8"/>
          <p:cNvCxnSpPr/>
          <p:nvPr/>
        </p:nvCxnSpPr>
        <p:spPr>
          <a:xfrm>
            <a:off x="2771800" y="3789040"/>
            <a:ext cx="0" cy="144016"/>
          </a:xfrm>
          <a:prstGeom prst="line">
            <a:avLst/>
          </a:prstGeom>
          <a:ln w="381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BlokTextu 9"/>
          <p:cNvSpPr txBox="1"/>
          <p:nvPr/>
        </p:nvSpPr>
        <p:spPr>
          <a:xfrm>
            <a:off x="2627784" y="3861048"/>
            <a:ext cx="3497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800" b="1" dirty="0" smtClean="0"/>
              <a:t>F</a:t>
            </a:r>
            <a:endParaRPr lang="sk-SK" sz="2800" b="1" dirty="0"/>
          </a:p>
        </p:txBody>
      </p:sp>
      <p:sp>
        <p:nvSpPr>
          <p:cNvPr id="11" name="BlokTextu 10"/>
          <p:cNvSpPr txBox="1"/>
          <p:nvPr/>
        </p:nvSpPr>
        <p:spPr>
          <a:xfrm>
            <a:off x="5076056" y="3861048"/>
            <a:ext cx="4539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800" b="1" dirty="0" smtClean="0"/>
              <a:t>F´</a:t>
            </a:r>
            <a:endParaRPr lang="sk-SK" sz="2800" b="1" dirty="0"/>
          </a:p>
        </p:txBody>
      </p:sp>
      <p:sp>
        <p:nvSpPr>
          <p:cNvPr id="12" name="BlokTextu 11"/>
          <p:cNvSpPr txBox="1"/>
          <p:nvPr/>
        </p:nvSpPr>
        <p:spPr>
          <a:xfrm>
            <a:off x="4139952" y="3861048"/>
            <a:ext cx="4267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b="1" dirty="0" smtClean="0"/>
              <a:t>O</a:t>
            </a:r>
            <a:endParaRPr lang="sk-SK" sz="2800" b="1" dirty="0"/>
          </a:p>
        </p:txBody>
      </p:sp>
      <p:sp>
        <p:nvSpPr>
          <p:cNvPr id="13" name="BlokTextu 12"/>
          <p:cNvSpPr txBox="1"/>
          <p:nvPr/>
        </p:nvSpPr>
        <p:spPr>
          <a:xfrm>
            <a:off x="4572000" y="2708920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k-SK" sz="2400" b="1" dirty="0"/>
          </a:p>
        </p:txBody>
      </p:sp>
      <p:sp>
        <p:nvSpPr>
          <p:cNvPr id="14" name="BlokTextu 13"/>
          <p:cNvSpPr txBox="1"/>
          <p:nvPr/>
        </p:nvSpPr>
        <p:spPr>
          <a:xfrm>
            <a:off x="7596336" y="3645024"/>
            <a:ext cx="349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o</a:t>
            </a:r>
            <a:endParaRPr lang="sk-SK" sz="2400" b="1" dirty="0"/>
          </a:p>
        </p:txBody>
      </p:sp>
      <p:cxnSp>
        <p:nvCxnSpPr>
          <p:cNvPr id="15" name="Rovná spojovacia šípka 14"/>
          <p:cNvCxnSpPr/>
          <p:nvPr/>
        </p:nvCxnSpPr>
        <p:spPr>
          <a:xfrm>
            <a:off x="611560" y="2636912"/>
            <a:ext cx="3384376" cy="0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ovná spojovacia šípka 15"/>
          <p:cNvCxnSpPr/>
          <p:nvPr/>
        </p:nvCxnSpPr>
        <p:spPr>
          <a:xfrm flipV="1">
            <a:off x="611560" y="2636912"/>
            <a:ext cx="0" cy="1224136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Rovná spojnica 25"/>
          <p:cNvCxnSpPr/>
          <p:nvPr/>
        </p:nvCxnSpPr>
        <p:spPr>
          <a:xfrm>
            <a:off x="1547664" y="3789040"/>
            <a:ext cx="0" cy="144016"/>
          </a:xfrm>
          <a:prstGeom prst="line">
            <a:avLst/>
          </a:prstGeom>
          <a:ln w="381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Rovná spojovacia šípka 44"/>
          <p:cNvCxnSpPr/>
          <p:nvPr/>
        </p:nvCxnSpPr>
        <p:spPr>
          <a:xfrm>
            <a:off x="683568" y="2636912"/>
            <a:ext cx="3384376" cy="1224136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Rovná spojovacia šípka 45"/>
          <p:cNvCxnSpPr/>
          <p:nvPr/>
        </p:nvCxnSpPr>
        <p:spPr>
          <a:xfrm>
            <a:off x="4067944" y="3861048"/>
            <a:ext cx="3888432" cy="1368152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Rovná spojovacia šípka 51"/>
          <p:cNvCxnSpPr/>
          <p:nvPr/>
        </p:nvCxnSpPr>
        <p:spPr>
          <a:xfrm>
            <a:off x="611560" y="2636912"/>
            <a:ext cx="3456384" cy="1944216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Rovná spojovacia šípka 54"/>
          <p:cNvCxnSpPr/>
          <p:nvPr/>
        </p:nvCxnSpPr>
        <p:spPr>
          <a:xfrm>
            <a:off x="4067944" y="4509120"/>
            <a:ext cx="3888432" cy="72008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ovná spojovacia šípka 19"/>
          <p:cNvCxnSpPr/>
          <p:nvPr/>
        </p:nvCxnSpPr>
        <p:spPr>
          <a:xfrm>
            <a:off x="6012160" y="3861048"/>
            <a:ext cx="0" cy="720080"/>
          </a:xfrm>
          <a:prstGeom prst="straightConnector1">
            <a:avLst/>
          </a:prstGeom>
          <a:ln w="76200">
            <a:solidFill>
              <a:srgbClr val="FF0000"/>
            </a:solidFill>
            <a:prstDash val="sysDot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BlokTextu 27"/>
          <p:cNvSpPr txBox="1"/>
          <p:nvPr/>
        </p:nvSpPr>
        <p:spPr>
          <a:xfrm>
            <a:off x="1403648" y="3861048"/>
            <a:ext cx="354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800" b="1" dirty="0" smtClean="0"/>
              <a:t>S</a:t>
            </a:r>
            <a:endParaRPr lang="sk-SK" sz="2800" b="1" dirty="0"/>
          </a:p>
        </p:txBody>
      </p:sp>
      <p:sp>
        <p:nvSpPr>
          <p:cNvPr id="29" name="BlokTextu 28"/>
          <p:cNvSpPr txBox="1"/>
          <p:nvPr/>
        </p:nvSpPr>
        <p:spPr>
          <a:xfrm>
            <a:off x="395536" y="2132856"/>
            <a:ext cx="4026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800" b="1" dirty="0" smtClean="0"/>
              <a:t>A</a:t>
            </a:r>
            <a:endParaRPr lang="sk-SK" sz="2800" b="1" dirty="0"/>
          </a:p>
        </p:txBody>
      </p:sp>
      <p:sp>
        <p:nvSpPr>
          <p:cNvPr id="30" name="BlokTextu 29"/>
          <p:cNvSpPr txBox="1"/>
          <p:nvPr/>
        </p:nvSpPr>
        <p:spPr>
          <a:xfrm>
            <a:off x="467544" y="3861048"/>
            <a:ext cx="3866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800" b="1" dirty="0" smtClean="0"/>
              <a:t>B</a:t>
            </a:r>
            <a:endParaRPr lang="sk-SK" sz="2800" b="1" dirty="0"/>
          </a:p>
        </p:txBody>
      </p:sp>
      <p:sp>
        <p:nvSpPr>
          <p:cNvPr id="32" name="BlokTextu 31"/>
          <p:cNvSpPr txBox="1"/>
          <p:nvPr/>
        </p:nvSpPr>
        <p:spPr>
          <a:xfrm>
            <a:off x="5796136" y="3356992"/>
            <a:ext cx="4940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800" b="1" dirty="0" smtClean="0">
                <a:solidFill>
                  <a:srgbClr val="FF0000"/>
                </a:solidFill>
              </a:rPr>
              <a:t>B´</a:t>
            </a:r>
            <a:endParaRPr lang="sk-SK" sz="2800" b="1" dirty="0">
              <a:solidFill>
                <a:srgbClr val="FF0000"/>
              </a:solidFill>
            </a:endParaRPr>
          </a:p>
        </p:txBody>
      </p:sp>
      <p:sp>
        <p:nvSpPr>
          <p:cNvPr id="33" name="BlokTextu 32"/>
          <p:cNvSpPr txBox="1"/>
          <p:nvPr/>
        </p:nvSpPr>
        <p:spPr>
          <a:xfrm>
            <a:off x="5868144" y="4653136"/>
            <a:ext cx="5100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800" b="1" dirty="0" smtClean="0">
                <a:solidFill>
                  <a:srgbClr val="FF0000"/>
                </a:solidFill>
              </a:rPr>
              <a:t>A´</a:t>
            </a:r>
            <a:endParaRPr lang="sk-SK" sz="2800" b="1" dirty="0">
              <a:solidFill>
                <a:srgbClr val="FF0000"/>
              </a:solidFill>
            </a:endParaRPr>
          </a:p>
        </p:txBody>
      </p:sp>
      <p:cxnSp>
        <p:nvCxnSpPr>
          <p:cNvPr id="6" name="Rovná spojovacia šípka 5"/>
          <p:cNvCxnSpPr/>
          <p:nvPr/>
        </p:nvCxnSpPr>
        <p:spPr>
          <a:xfrm>
            <a:off x="3995936" y="2204864"/>
            <a:ext cx="72008" cy="3312368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3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3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3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3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3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3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3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3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3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3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3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3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3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  <p:bldP spid="32" grpId="1"/>
      <p:bldP spid="3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cxnSp>
        <p:nvCxnSpPr>
          <p:cNvPr id="3" name="Rovná spojovacia šípka 2"/>
          <p:cNvCxnSpPr/>
          <p:nvPr/>
        </p:nvCxnSpPr>
        <p:spPr>
          <a:xfrm>
            <a:off x="3995936" y="2636912"/>
            <a:ext cx="3888432" cy="3744416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Rovná spojnica 3"/>
          <p:cNvCxnSpPr/>
          <p:nvPr/>
        </p:nvCxnSpPr>
        <p:spPr>
          <a:xfrm>
            <a:off x="395536" y="3861048"/>
            <a:ext cx="7056784" cy="0"/>
          </a:xfrm>
          <a:prstGeom prst="line">
            <a:avLst/>
          </a:prstGeom>
          <a:ln w="28575"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ovná spojnica 4"/>
          <p:cNvCxnSpPr/>
          <p:nvPr/>
        </p:nvCxnSpPr>
        <p:spPr>
          <a:xfrm>
            <a:off x="5292080" y="3789040"/>
            <a:ext cx="0" cy="144016"/>
          </a:xfrm>
          <a:prstGeom prst="line">
            <a:avLst/>
          </a:prstGeom>
          <a:ln w="381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ovná spojnica 5"/>
          <p:cNvCxnSpPr/>
          <p:nvPr/>
        </p:nvCxnSpPr>
        <p:spPr>
          <a:xfrm>
            <a:off x="2771800" y="3789040"/>
            <a:ext cx="0" cy="144016"/>
          </a:xfrm>
          <a:prstGeom prst="line">
            <a:avLst/>
          </a:prstGeom>
          <a:ln w="381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BlokTextu 6"/>
          <p:cNvSpPr txBox="1"/>
          <p:nvPr/>
        </p:nvSpPr>
        <p:spPr>
          <a:xfrm>
            <a:off x="2627784" y="3861048"/>
            <a:ext cx="3497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800" b="1" dirty="0" smtClean="0"/>
              <a:t>F</a:t>
            </a:r>
            <a:endParaRPr lang="sk-SK" sz="2800" b="1" dirty="0"/>
          </a:p>
        </p:txBody>
      </p:sp>
      <p:sp>
        <p:nvSpPr>
          <p:cNvPr id="8" name="BlokTextu 7"/>
          <p:cNvSpPr txBox="1"/>
          <p:nvPr/>
        </p:nvSpPr>
        <p:spPr>
          <a:xfrm>
            <a:off x="5076056" y="3861048"/>
            <a:ext cx="4539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800" b="1" dirty="0" smtClean="0"/>
              <a:t>F´</a:t>
            </a:r>
            <a:endParaRPr lang="sk-SK" sz="2800" b="1" dirty="0"/>
          </a:p>
        </p:txBody>
      </p:sp>
      <p:sp>
        <p:nvSpPr>
          <p:cNvPr id="9" name="BlokTextu 8"/>
          <p:cNvSpPr txBox="1"/>
          <p:nvPr/>
        </p:nvSpPr>
        <p:spPr>
          <a:xfrm>
            <a:off x="4139952" y="3861048"/>
            <a:ext cx="4267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b="1" dirty="0" smtClean="0"/>
              <a:t>O</a:t>
            </a:r>
            <a:endParaRPr lang="sk-SK" sz="2800" b="1" dirty="0"/>
          </a:p>
        </p:txBody>
      </p:sp>
      <p:sp>
        <p:nvSpPr>
          <p:cNvPr id="10" name="BlokTextu 9"/>
          <p:cNvSpPr txBox="1"/>
          <p:nvPr/>
        </p:nvSpPr>
        <p:spPr>
          <a:xfrm>
            <a:off x="4572000" y="2708920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k-SK" sz="2400" b="1" dirty="0"/>
          </a:p>
        </p:txBody>
      </p:sp>
      <p:sp>
        <p:nvSpPr>
          <p:cNvPr id="11" name="BlokTextu 10"/>
          <p:cNvSpPr txBox="1"/>
          <p:nvPr/>
        </p:nvSpPr>
        <p:spPr>
          <a:xfrm>
            <a:off x="7596336" y="3645024"/>
            <a:ext cx="349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o</a:t>
            </a:r>
            <a:endParaRPr lang="sk-SK" sz="2400" b="1" dirty="0"/>
          </a:p>
        </p:txBody>
      </p:sp>
      <p:cxnSp>
        <p:nvCxnSpPr>
          <p:cNvPr id="12" name="Rovná spojovacia šípka 11"/>
          <p:cNvCxnSpPr/>
          <p:nvPr/>
        </p:nvCxnSpPr>
        <p:spPr>
          <a:xfrm>
            <a:off x="1547664" y="2636912"/>
            <a:ext cx="2448272" cy="0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ovná spojnica 13"/>
          <p:cNvCxnSpPr/>
          <p:nvPr/>
        </p:nvCxnSpPr>
        <p:spPr>
          <a:xfrm>
            <a:off x="1547664" y="3789040"/>
            <a:ext cx="0" cy="144016"/>
          </a:xfrm>
          <a:prstGeom prst="line">
            <a:avLst/>
          </a:prstGeom>
          <a:ln w="381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ovná spojovacia šípka 14"/>
          <p:cNvCxnSpPr/>
          <p:nvPr/>
        </p:nvCxnSpPr>
        <p:spPr>
          <a:xfrm>
            <a:off x="1547664" y="2636912"/>
            <a:ext cx="2448272" cy="2304256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ovná spojovacia šípka 16"/>
          <p:cNvCxnSpPr/>
          <p:nvPr/>
        </p:nvCxnSpPr>
        <p:spPr>
          <a:xfrm>
            <a:off x="1547664" y="2636912"/>
            <a:ext cx="2520280" cy="1224136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ovná spojovacia šípka 17"/>
          <p:cNvCxnSpPr/>
          <p:nvPr/>
        </p:nvCxnSpPr>
        <p:spPr>
          <a:xfrm>
            <a:off x="4067944" y="4941168"/>
            <a:ext cx="3960440" cy="0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BlokTextu 19"/>
          <p:cNvSpPr txBox="1"/>
          <p:nvPr/>
        </p:nvSpPr>
        <p:spPr>
          <a:xfrm>
            <a:off x="1403648" y="3861048"/>
            <a:ext cx="354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800" b="1" dirty="0" smtClean="0"/>
              <a:t>S</a:t>
            </a:r>
            <a:endParaRPr lang="sk-SK" sz="2800" b="1" dirty="0"/>
          </a:p>
        </p:txBody>
      </p:sp>
      <p:sp>
        <p:nvSpPr>
          <p:cNvPr id="21" name="BlokTextu 20"/>
          <p:cNvSpPr txBox="1"/>
          <p:nvPr/>
        </p:nvSpPr>
        <p:spPr>
          <a:xfrm>
            <a:off x="1331640" y="1988840"/>
            <a:ext cx="4026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b="1" dirty="0" smtClean="0"/>
              <a:t>A</a:t>
            </a:r>
            <a:endParaRPr lang="sk-SK" sz="2800" b="1" dirty="0"/>
          </a:p>
        </p:txBody>
      </p:sp>
      <p:sp>
        <p:nvSpPr>
          <p:cNvPr id="22" name="BlokTextu 21"/>
          <p:cNvSpPr txBox="1"/>
          <p:nvPr/>
        </p:nvSpPr>
        <p:spPr>
          <a:xfrm>
            <a:off x="1835696" y="3861048"/>
            <a:ext cx="386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b="1" dirty="0" smtClean="0"/>
              <a:t>B</a:t>
            </a:r>
            <a:endParaRPr lang="sk-SK" sz="2800" b="1" dirty="0"/>
          </a:p>
        </p:txBody>
      </p:sp>
      <p:sp>
        <p:nvSpPr>
          <p:cNvPr id="23" name="BlokTextu 22"/>
          <p:cNvSpPr txBox="1"/>
          <p:nvPr/>
        </p:nvSpPr>
        <p:spPr>
          <a:xfrm>
            <a:off x="6228184" y="3212976"/>
            <a:ext cx="4940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800" b="1" dirty="0" smtClean="0">
                <a:solidFill>
                  <a:srgbClr val="FF0000"/>
                </a:solidFill>
              </a:rPr>
              <a:t>B´</a:t>
            </a:r>
            <a:endParaRPr lang="sk-SK" sz="2800" b="1" dirty="0">
              <a:solidFill>
                <a:srgbClr val="FF0000"/>
              </a:solidFill>
            </a:endParaRPr>
          </a:p>
        </p:txBody>
      </p:sp>
      <p:cxnSp>
        <p:nvCxnSpPr>
          <p:cNvPr id="25" name="Rovná spojovacia šípka 24"/>
          <p:cNvCxnSpPr/>
          <p:nvPr/>
        </p:nvCxnSpPr>
        <p:spPr>
          <a:xfrm>
            <a:off x="3995936" y="2204864"/>
            <a:ext cx="72008" cy="3312368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ovná spojovacia šípka 28"/>
          <p:cNvCxnSpPr/>
          <p:nvPr/>
        </p:nvCxnSpPr>
        <p:spPr>
          <a:xfrm>
            <a:off x="4067944" y="3861048"/>
            <a:ext cx="4176464" cy="1872208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Rovná spojovacia šípka 32"/>
          <p:cNvCxnSpPr/>
          <p:nvPr/>
        </p:nvCxnSpPr>
        <p:spPr>
          <a:xfrm rot="10800000" flipV="1">
            <a:off x="6444208" y="3789040"/>
            <a:ext cx="0" cy="1224136"/>
          </a:xfrm>
          <a:prstGeom prst="straightConnector1">
            <a:avLst/>
          </a:prstGeom>
          <a:ln w="76200">
            <a:solidFill>
              <a:srgbClr val="FF0000"/>
            </a:solidFill>
            <a:prstDash val="soli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Rovná spojovacia šípka 12"/>
          <p:cNvCxnSpPr>
            <a:stCxn id="20" idx="0"/>
          </p:cNvCxnSpPr>
          <p:nvPr/>
        </p:nvCxnSpPr>
        <p:spPr>
          <a:xfrm flipH="1" flipV="1">
            <a:off x="1547664" y="2564904"/>
            <a:ext cx="33276" cy="1296144"/>
          </a:xfrm>
          <a:prstGeom prst="straightConnector1">
            <a:avLst/>
          </a:prstGeom>
          <a:ln w="76200">
            <a:solidFill>
              <a:schemeClr val="tx1">
                <a:lumMod val="95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BlokTextu 23"/>
          <p:cNvSpPr txBox="1"/>
          <p:nvPr/>
        </p:nvSpPr>
        <p:spPr>
          <a:xfrm>
            <a:off x="6156176" y="5085184"/>
            <a:ext cx="5100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800" b="1" dirty="0" smtClean="0">
                <a:solidFill>
                  <a:srgbClr val="FF0000"/>
                </a:solidFill>
              </a:rPr>
              <a:t>A´</a:t>
            </a:r>
            <a:endParaRPr lang="sk-SK" sz="2800" b="1" dirty="0">
              <a:solidFill>
                <a:srgbClr val="FF0000"/>
              </a:solidFill>
            </a:endParaRPr>
          </a:p>
        </p:txBody>
      </p:sp>
      <p:sp>
        <p:nvSpPr>
          <p:cNvPr id="47" name="BlokTextu 46"/>
          <p:cNvSpPr txBox="1"/>
          <p:nvPr/>
        </p:nvSpPr>
        <p:spPr>
          <a:xfrm>
            <a:off x="1619672" y="3861048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200" dirty="0" smtClean="0"/>
              <a:t>=</a:t>
            </a:r>
            <a:endParaRPr lang="sk-SK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3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3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3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3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3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4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ovná spojnica 2"/>
          <p:cNvCxnSpPr/>
          <p:nvPr/>
        </p:nvCxnSpPr>
        <p:spPr>
          <a:xfrm>
            <a:off x="899592" y="3356992"/>
            <a:ext cx="7488832" cy="0"/>
          </a:xfrm>
          <a:prstGeom prst="line">
            <a:avLst/>
          </a:prstGeom>
          <a:ln w="28575"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ovná spojnica 7"/>
          <p:cNvCxnSpPr/>
          <p:nvPr/>
        </p:nvCxnSpPr>
        <p:spPr>
          <a:xfrm>
            <a:off x="5148064" y="3284984"/>
            <a:ext cx="0" cy="144016"/>
          </a:xfrm>
          <a:prstGeom prst="line">
            <a:avLst/>
          </a:prstGeom>
          <a:ln w="381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ovná spojnica 8"/>
          <p:cNvCxnSpPr/>
          <p:nvPr/>
        </p:nvCxnSpPr>
        <p:spPr>
          <a:xfrm>
            <a:off x="3203848" y="3284984"/>
            <a:ext cx="0" cy="144016"/>
          </a:xfrm>
          <a:prstGeom prst="line">
            <a:avLst/>
          </a:prstGeom>
          <a:ln w="381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BlokTextu 9"/>
          <p:cNvSpPr txBox="1"/>
          <p:nvPr/>
        </p:nvSpPr>
        <p:spPr>
          <a:xfrm>
            <a:off x="2987824" y="3356992"/>
            <a:ext cx="3497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800" b="1" dirty="0" smtClean="0"/>
              <a:t>F</a:t>
            </a:r>
            <a:endParaRPr lang="sk-SK" sz="2800" b="1" dirty="0"/>
          </a:p>
        </p:txBody>
      </p:sp>
      <p:sp>
        <p:nvSpPr>
          <p:cNvPr id="11" name="BlokTextu 10"/>
          <p:cNvSpPr txBox="1"/>
          <p:nvPr/>
        </p:nvSpPr>
        <p:spPr>
          <a:xfrm>
            <a:off x="5004048" y="3429000"/>
            <a:ext cx="4539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800" b="1" dirty="0" smtClean="0"/>
              <a:t>F´</a:t>
            </a:r>
            <a:endParaRPr lang="sk-SK" sz="2800" b="1" dirty="0"/>
          </a:p>
        </p:txBody>
      </p:sp>
      <p:sp>
        <p:nvSpPr>
          <p:cNvPr id="12" name="BlokTextu 11"/>
          <p:cNvSpPr txBox="1"/>
          <p:nvPr/>
        </p:nvSpPr>
        <p:spPr>
          <a:xfrm>
            <a:off x="4139952" y="3861048"/>
            <a:ext cx="4267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b="1" dirty="0" smtClean="0"/>
              <a:t>O</a:t>
            </a:r>
            <a:endParaRPr lang="sk-SK" sz="2800" b="1" dirty="0"/>
          </a:p>
        </p:txBody>
      </p:sp>
      <p:cxnSp>
        <p:nvCxnSpPr>
          <p:cNvPr id="13" name="Rovná spojnica 12"/>
          <p:cNvCxnSpPr/>
          <p:nvPr/>
        </p:nvCxnSpPr>
        <p:spPr>
          <a:xfrm>
            <a:off x="2123728" y="3284984"/>
            <a:ext cx="0" cy="144016"/>
          </a:xfrm>
          <a:prstGeom prst="line">
            <a:avLst/>
          </a:prstGeom>
          <a:ln w="381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BlokTextu 13"/>
          <p:cNvSpPr txBox="1"/>
          <p:nvPr/>
        </p:nvSpPr>
        <p:spPr>
          <a:xfrm>
            <a:off x="1907704" y="3356992"/>
            <a:ext cx="354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800" b="1" dirty="0" smtClean="0"/>
              <a:t>S</a:t>
            </a:r>
            <a:endParaRPr lang="sk-SK" sz="2800" b="1" dirty="0"/>
          </a:p>
        </p:txBody>
      </p:sp>
      <p:sp>
        <p:nvSpPr>
          <p:cNvPr id="15" name="BlokTextu 14"/>
          <p:cNvSpPr txBox="1"/>
          <p:nvPr/>
        </p:nvSpPr>
        <p:spPr>
          <a:xfrm>
            <a:off x="2339752" y="3356992"/>
            <a:ext cx="386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i="1" dirty="0" smtClean="0"/>
              <a:t>B</a:t>
            </a:r>
            <a:endParaRPr lang="sk-SK" sz="2800" i="1" dirty="0"/>
          </a:p>
        </p:txBody>
      </p:sp>
      <p:cxnSp>
        <p:nvCxnSpPr>
          <p:cNvPr id="19" name="Rovná spojovacia šípka 18"/>
          <p:cNvCxnSpPr/>
          <p:nvPr/>
        </p:nvCxnSpPr>
        <p:spPr>
          <a:xfrm flipV="1">
            <a:off x="2555776" y="2276872"/>
            <a:ext cx="0" cy="1080120"/>
          </a:xfrm>
          <a:prstGeom prst="straightConnector1">
            <a:avLst/>
          </a:prstGeom>
          <a:ln w="76200">
            <a:solidFill>
              <a:schemeClr val="tx1">
                <a:lumMod val="95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Rovná spojovacia šípka 23"/>
          <p:cNvCxnSpPr/>
          <p:nvPr/>
        </p:nvCxnSpPr>
        <p:spPr>
          <a:xfrm>
            <a:off x="2555776" y="2276872"/>
            <a:ext cx="1584176" cy="0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ovná spojovacia šípka 28"/>
          <p:cNvCxnSpPr/>
          <p:nvPr/>
        </p:nvCxnSpPr>
        <p:spPr>
          <a:xfrm>
            <a:off x="4139952" y="2276872"/>
            <a:ext cx="3960440" cy="4320480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ovná spojovacia šípka 33"/>
          <p:cNvCxnSpPr/>
          <p:nvPr/>
        </p:nvCxnSpPr>
        <p:spPr>
          <a:xfrm>
            <a:off x="2627784" y="2276872"/>
            <a:ext cx="6048672" cy="4032448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ovná spojovacia šípka 39"/>
          <p:cNvCxnSpPr/>
          <p:nvPr/>
        </p:nvCxnSpPr>
        <p:spPr>
          <a:xfrm>
            <a:off x="4211960" y="4869160"/>
            <a:ext cx="4104456" cy="72008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Rovná spojovacia šípka 1"/>
          <p:cNvCxnSpPr/>
          <p:nvPr/>
        </p:nvCxnSpPr>
        <p:spPr>
          <a:xfrm>
            <a:off x="4139952" y="980728"/>
            <a:ext cx="72008" cy="4896544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Rovná spojovacia šípka 37"/>
          <p:cNvCxnSpPr/>
          <p:nvPr/>
        </p:nvCxnSpPr>
        <p:spPr>
          <a:xfrm>
            <a:off x="2627784" y="2276872"/>
            <a:ext cx="1512168" cy="2664296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BlokTextu 60"/>
          <p:cNvSpPr txBox="1"/>
          <p:nvPr/>
        </p:nvSpPr>
        <p:spPr>
          <a:xfrm>
            <a:off x="2339752" y="1772816"/>
            <a:ext cx="4235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800" dirty="0" smtClean="0"/>
              <a:t>A</a:t>
            </a:r>
            <a:endParaRPr lang="sk-SK" sz="2800" dirty="0"/>
          </a:p>
        </p:txBody>
      </p:sp>
      <p:cxnSp>
        <p:nvCxnSpPr>
          <p:cNvPr id="65" name="Rovná spojovacia šípka 64"/>
          <p:cNvCxnSpPr/>
          <p:nvPr/>
        </p:nvCxnSpPr>
        <p:spPr>
          <a:xfrm>
            <a:off x="6588224" y="3356992"/>
            <a:ext cx="0" cy="1584176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3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3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3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9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Použité zdroje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http://sk.wikipedia.org/wiki/S%C3%BAbor:Lens_types.png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úbor:BiconvexLens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400" b="1" dirty="0" smtClean="0"/>
              <a:t>Čo sú to šošovky?</a:t>
            </a:r>
            <a:endParaRPr lang="sk-SK" sz="44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k-SK" sz="4400" dirty="0" smtClean="0">
                <a:latin typeface="Tw Cen MT Condensed Extra Bold" pitchFamily="34" charset="-18"/>
              </a:rPr>
              <a:t>Sú to predmety </a:t>
            </a:r>
          </a:p>
          <a:p>
            <a:pPr>
              <a:buNone/>
            </a:pPr>
            <a:r>
              <a:rPr lang="sk-SK" sz="4400" dirty="0" smtClean="0">
                <a:latin typeface="Tw Cen MT Condensed Extra Bold" pitchFamily="34" charset="-18"/>
              </a:rPr>
              <a:t>  z priehľadného materiálu (sklo, plast) ohraničené guľovými plochami (</a:t>
            </a:r>
            <a:r>
              <a:rPr lang="pt-BR" sz="4400" dirty="0" smtClean="0">
                <a:latin typeface="Tw Cen MT Condensed Extra Bold" pitchFamily="34" charset="-18"/>
              </a:rPr>
              <a:t>alebo guľovou </a:t>
            </a:r>
            <a:r>
              <a:rPr lang="sk-SK" sz="4400" dirty="0" smtClean="0">
                <a:latin typeface="Tw Cen MT Condensed Extra Bold" pitchFamily="34" charset="-18"/>
              </a:rPr>
              <a:t>plochou</a:t>
            </a:r>
            <a:r>
              <a:rPr lang="pt-BR" sz="4400" dirty="0" smtClean="0">
                <a:latin typeface="Tw Cen MT Condensed Extra Bold" pitchFamily="34" charset="-18"/>
              </a:rPr>
              <a:t> a </a:t>
            </a:r>
            <a:r>
              <a:rPr lang="sk-SK" sz="4400" dirty="0" smtClean="0">
                <a:latin typeface="Tw Cen MT Condensed Extra Bold" pitchFamily="34" charset="-18"/>
              </a:rPr>
              <a:t>rovinou).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400" dirty="0" smtClean="0"/>
              <a:t>Viete, že...</a:t>
            </a:r>
            <a:endParaRPr lang="sk-SK" sz="44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k-SK" sz="3200" dirty="0" smtClean="0"/>
              <a:t> </a:t>
            </a:r>
            <a:r>
              <a:rPr lang="sk-SK" sz="3200" b="1" i="1" dirty="0" smtClean="0"/>
              <a:t>V roku </a:t>
            </a:r>
            <a:r>
              <a:rPr lang="sk-SK" sz="3200" b="1" i="1" dirty="0" smtClean="0">
                <a:solidFill>
                  <a:schemeClr val="accent1">
                    <a:lumMod val="75000"/>
                  </a:schemeClr>
                </a:solidFill>
              </a:rPr>
              <a:t>1887</a:t>
            </a:r>
            <a:r>
              <a:rPr lang="sk-SK" sz="3200" b="1" i="1" dirty="0" smtClean="0"/>
              <a:t> vyrobil nemecký sklár </a:t>
            </a:r>
            <a:r>
              <a:rPr lang="sk-SK" sz="3200" b="1" i="1" dirty="0" smtClean="0">
                <a:solidFill>
                  <a:schemeClr val="accent1">
                    <a:lumMod val="75000"/>
                  </a:schemeClr>
                </a:solidFill>
              </a:rPr>
              <a:t>F. E. Müller </a:t>
            </a:r>
            <a:r>
              <a:rPr lang="sk-SK" sz="3200" b="1" i="1" dirty="0" smtClean="0"/>
              <a:t>prvý model kontaktnej šošovky zo skla? Skutočná revolúcia vo vývoji kontaktných šošoviek prichádza až v roku </a:t>
            </a:r>
            <a:r>
              <a:rPr lang="sk-SK" sz="3200" b="1" i="1" dirty="0" smtClean="0">
                <a:solidFill>
                  <a:schemeClr val="accent1">
                    <a:lumMod val="75000"/>
                  </a:schemeClr>
                </a:solidFill>
              </a:rPr>
              <a:t>1953</a:t>
            </a:r>
            <a:r>
              <a:rPr lang="sk-SK" sz="3200" b="1" i="1" dirty="0" smtClean="0"/>
              <a:t> keď český vedec </a:t>
            </a:r>
            <a:r>
              <a:rPr lang="sk-SK" sz="3200" b="1" i="1" dirty="0" err="1" smtClean="0">
                <a:solidFill>
                  <a:schemeClr val="accent1">
                    <a:lumMod val="75000"/>
                  </a:schemeClr>
                </a:solidFill>
              </a:rPr>
              <a:t>Otto</a:t>
            </a:r>
            <a:r>
              <a:rPr lang="sk-SK" sz="32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k-SK" sz="3200" b="1" i="1" dirty="0" err="1" smtClean="0">
                <a:solidFill>
                  <a:schemeClr val="accent1">
                    <a:lumMod val="75000"/>
                  </a:schemeClr>
                </a:solidFill>
              </a:rPr>
              <a:t>Wichgterle</a:t>
            </a:r>
            <a:r>
              <a:rPr lang="sk-SK" sz="3200" b="1" i="1" dirty="0" smtClean="0">
                <a:solidFill>
                  <a:schemeClr val="accent1">
                    <a:lumMod val="75000"/>
                  </a:schemeClr>
                </a:solidFill>
              </a:rPr>
              <a:t> a Jaroslav </a:t>
            </a:r>
            <a:r>
              <a:rPr lang="sk-SK" sz="3200" b="1" i="1" dirty="0" err="1" smtClean="0">
                <a:solidFill>
                  <a:schemeClr val="accent1">
                    <a:lumMod val="75000"/>
                  </a:schemeClr>
                </a:solidFill>
              </a:rPr>
              <a:t>Lim</a:t>
            </a:r>
            <a:r>
              <a:rPr lang="sk-SK" sz="32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k-SK" sz="3200" b="1" i="1" dirty="0" smtClean="0"/>
              <a:t>predstavujú prvú mäkkú hydrofilnú kontaktnú šošovku.</a:t>
            </a:r>
            <a:endParaRPr lang="sk-SK" sz="32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upload.wikimedia.org/wikipedia/commons/f/f1/Lens_types.png"/>
          <p:cNvPicPr>
            <a:picLocks noChangeAspect="1" noChangeArrowheads="1"/>
          </p:cNvPicPr>
          <p:nvPr/>
        </p:nvPicPr>
        <p:blipFill>
          <a:blip r:embed="rId2" cstate="email"/>
          <a:srcRect r="51866"/>
          <a:stretch>
            <a:fillRect/>
          </a:stretch>
        </p:blipFill>
        <p:spPr bwMode="auto">
          <a:xfrm>
            <a:off x="5436096" y="836712"/>
            <a:ext cx="2664296" cy="24433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scene3d>
            <a:camera prst="isometricOffAxis2Left"/>
            <a:lightRig rig="threePt" dir="t"/>
          </a:scene3d>
        </p:spPr>
      </p:pic>
      <p:pic>
        <p:nvPicPr>
          <p:cNvPr id="8194" name="Picture 2" descr="http://upload.wikimedia.org/wikipedia/commons/f/f1/Lens_types.png"/>
          <p:cNvPicPr>
            <a:picLocks noChangeAspect="1" noChangeArrowheads="1"/>
          </p:cNvPicPr>
          <p:nvPr/>
        </p:nvPicPr>
        <p:blipFill>
          <a:blip r:embed="rId2" cstate="email"/>
          <a:srcRect l="50232"/>
          <a:stretch>
            <a:fillRect/>
          </a:stretch>
        </p:blipFill>
        <p:spPr bwMode="auto">
          <a:xfrm>
            <a:off x="5796136" y="3645024"/>
            <a:ext cx="2823148" cy="250399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scene3d>
            <a:camera prst="isometricOffAxis2Left"/>
            <a:lightRig rig="threePt" dir="t"/>
          </a:scene3d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1143000"/>
          </a:xfrm>
        </p:spPr>
        <p:txBody>
          <a:bodyPr/>
          <a:lstStyle/>
          <a:p>
            <a:r>
              <a:rPr lang="sk-SK" dirty="0" smtClean="0"/>
              <a:t>Rozdelenie šošoviek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k-SK" dirty="0" smtClean="0"/>
              <a:t> a) </a:t>
            </a:r>
            <a:r>
              <a:rPr lang="sk-SK" dirty="0" smtClean="0">
                <a:latin typeface="Arial Rounded MT Bold" pitchFamily="34" charset="0"/>
              </a:rPr>
              <a:t>Spojky -</a:t>
            </a:r>
            <a:r>
              <a:rPr lang="sk-SK" dirty="0" smtClean="0"/>
              <a:t> v strede najhrubšie</a:t>
            </a:r>
          </a:p>
          <a:p>
            <a:pPr>
              <a:buNone/>
            </a:pPr>
            <a:r>
              <a:rPr lang="sk-SK" dirty="0" smtClean="0"/>
              <a:t>       1 - </a:t>
            </a:r>
            <a:r>
              <a:rPr lang="sk-SK" dirty="0" err="1" smtClean="0">
                <a:latin typeface="Comic Sans MS" pitchFamily="66" charset="0"/>
              </a:rPr>
              <a:t>dvojvypuklá</a:t>
            </a:r>
            <a:endParaRPr lang="sk-SK" dirty="0" smtClean="0">
              <a:latin typeface="Comic Sans MS" pitchFamily="66" charset="0"/>
            </a:endParaRPr>
          </a:p>
          <a:p>
            <a:pPr>
              <a:buNone/>
            </a:pPr>
            <a:r>
              <a:rPr lang="sk-SK" b="1" dirty="0" smtClean="0"/>
              <a:t>       </a:t>
            </a:r>
            <a:r>
              <a:rPr lang="sk-SK" dirty="0" smtClean="0"/>
              <a:t>2</a:t>
            </a:r>
            <a:r>
              <a:rPr lang="sk-SK" b="1" dirty="0" smtClean="0"/>
              <a:t> - </a:t>
            </a:r>
            <a:r>
              <a:rPr lang="sk-SK" dirty="0" err="1" smtClean="0">
                <a:latin typeface="Comic Sans MS" pitchFamily="66" charset="0"/>
              </a:rPr>
              <a:t>ploskovypuklá</a:t>
            </a:r>
            <a:endParaRPr lang="sk-SK" dirty="0" smtClean="0">
              <a:latin typeface="Comic Sans MS" pitchFamily="66" charset="0"/>
            </a:endParaRPr>
          </a:p>
          <a:p>
            <a:pPr>
              <a:buNone/>
            </a:pPr>
            <a:r>
              <a:rPr lang="sk-SK" b="1" dirty="0" smtClean="0"/>
              <a:t>       </a:t>
            </a:r>
            <a:r>
              <a:rPr lang="sk-SK" dirty="0" smtClean="0"/>
              <a:t>3</a:t>
            </a:r>
            <a:r>
              <a:rPr lang="sk-SK" b="1" dirty="0" smtClean="0"/>
              <a:t> - </a:t>
            </a:r>
            <a:r>
              <a:rPr lang="sk-SK" dirty="0" smtClean="0">
                <a:latin typeface="Comic Sans MS" pitchFamily="66" charset="0"/>
              </a:rPr>
              <a:t>dutovypuklá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dirty="0" smtClean="0"/>
              <a:t> b) </a:t>
            </a:r>
            <a:r>
              <a:rPr lang="sk-SK" dirty="0" smtClean="0">
                <a:latin typeface="Arial Rounded MT Bold" pitchFamily="34" charset="0"/>
              </a:rPr>
              <a:t>Rozptylky</a:t>
            </a:r>
            <a:r>
              <a:rPr lang="sk-SK" dirty="0" smtClean="0"/>
              <a:t> – v strede najtenšie </a:t>
            </a:r>
          </a:p>
          <a:p>
            <a:pPr>
              <a:buNone/>
            </a:pPr>
            <a:r>
              <a:rPr lang="sk-SK" dirty="0" smtClean="0"/>
              <a:t>       4 - </a:t>
            </a:r>
            <a:r>
              <a:rPr lang="sk-SK" dirty="0" err="1" smtClean="0">
                <a:latin typeface="Comic Sans MS" pitchFamily="66" charset="0"/>
              </a:rPr>
              <a:t>dvojduté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   5 - </a:t>
            </a:r>
            <a:r>
              <a:rPr lang="sk-SK" dirty="0" err="1" smtClean="0">
                <a:latin typeface="Comic Sans MS" pitchFamily="66" charset="0"/>
              </a:rPr>
              <a:t>ploskovyduté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   6 - </a:t>
            </a:r>
            <a:r>
              <a:rPr lang="sk-SK" dirty="0" err="1" smtClean="0">
                <a:latin typeface="Comic Sans MS" pitchFamily="66" charset="0"/>
              </a:rPr>
              <a:t>vypukloduté</a:t>
            </a:r>
            <a:endParaRPr lang="sk-SK" dirty="0" smtClean="0">
              <a:latin typeface="Comic Sans MS" pitchFamily="66" charset="0"/>
            </a:endParaRPr>
          </a:p>
          <a:p>
            <a:pPr>
              <a:buNone/>
            </a:pPr>
            <a:endParaRPr lang="sk-SK" dirty="0"/>
          </a:p>
        </p:txBody>
      </p:sp>
      <p:sp>
        <p:nvSpPr>
          <p:cNvPr id="7" name="Šípka doprava 6"/>
          <p:cNvSpPr/>
          <p:nvPr/>
        </p:nvSpPr>
        <p:spPr>
          <a:xfrm>
            <a:off x="2555776" y="1556792"/>
            <a:ext cx="3456384" cy="864096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8" name="Šípka doprava 7"/>
          <p:cNvSpPr/>
          <p:nvPr/>
        </p:nvSpPr>
        <p:spPr>
          <a:xfrm>
            <a:off x="3275856" y="4365104"/>
            <a:ext cx="3312368" cy="864096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9" name="Rovná spojovacia šípka 108"/>
          <p:cNvCxnSpPr/>
          <p:nvPr/>
        </p:nvCxnSpPr>
        <p:spPr>
          <a:xfrm>
            <a:off x="4788024" y="5229200"/>
            <a:ext cx="1800200" cy="0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Rovná spojovacia šípka 78"/>
          <p:cNvCxnSpPr/>
          <p:nvPr/>
        </p:nvCxnSpPr>
        <p:spPr>
          <a:xfrm flipV="1">
            <a:off x="2267744" y="4653136"/>
            <a:ext cx="2376264" cy="549642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Rovná spojovacia šípka 163"/>
          <p:cNvCxnSpPr/>
          <p:nvPr/>
        </p:nvCxnSpPr>
        <p:spPr>
          <a:xfrm>
            <a:off x="6588224" y="5589240"/>
            <a:ext cx="1584176" cy="792088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Rovná spojovacia šípka 168"/>
          <p:cNvCxnSpPr/>
          <p:nvPr/>
        </p:nvCxnSpPr>
        <p:spPr>
          <a:xfrm>
            <a:off x="6588224" y="5229200"/>
            <a:ext cx="2016224" cy="504056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Rovná spojovacia šípka 81"/>
          <p:cNvCxnSpPr/>
          <p:nvPr/>
        </p:nvCxnSpPr>
        <p:spPr>
          <a:xfrm>
            <a:off x="539552" y="5229200"/>
            <a:ext cx="1800200" cy="0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Tenká spojka a tenká rozptylka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5085184"/>
          </a:xfrm>
        </p:spPr>
        <p:txBody>
          <a:bodyPr/>
          <a:lstStyle/>
          <a:p>
            <a:pPr>
              <a:buNone/>
            </a:pPr>
            <a:r>
              <a:rPr lang="sk-SK" sz="2400" b="1" dirty="0" smtClean="0">
                <a:latin typeface="Comic Sans MS" pitchFamily="66" charset="0"/>
              </a:rPr>
              <a:t>Ak je hrúbka šošovky vzhľadom na polomery jej guľových plôch zanedbateľná </a:t>
            </a:r>
            <a:r>
              <a:rPr lang="sk-SK" sz="2400" b="1" dirty="0" smtClean="0">
                <a:latin typeface="+mj-lt"/>
              </a:rPr>
              <a:t>(d&lt;&lt;r), </a:t>
            </a:r>
            <a:r>
              <a:rPr lang="sk-SK" sz="2400" b="1" dirty="0" smtClean="0">
                <a:latin typeface="Comic Sans MS" pitchFamily="66" charset="0"/>
              </a:rPr>
              <a:t>potom hovoríme, že šošovka je </a:t>
            </a:r>
            <a:r>
              <a:rPr lang="sk-SK" sz="2400" b="1" i="1" dirty="0" smtClean="0">
                <a:solidFill>
                  <a:srgbClr val="FF0000"/>
                </a:solidFill>
                <a:latin typeface="Comic Sans MS" pitchFamily="66" charset="0"/>
              </a:rPr>
              <a:t>tenká</a:t>
            </a:r>
            <a:r>
              <a:rPr lang="sk-SK" sz="2400" b="1" dirty="0" smtClean="0">
                <a:latin typeface="Comic Sans MS" pitchFamily="66" charset="0"/>
              </a:rPr>
              <a:t>.</a:t>
            </a:r>
          </a:p>
          <a:p>
            <a:endParaRPr lang="sk-SK" dirty="0" smtClean="0"/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endParaRPr lang="sk-SK" dirty="0"/>
          </a:p>
        </p:txBody>
      </p:sp>
      <p:cxnSp>
        <p:nvCxnSpPr>
          <p:cNvPr id="38" name="Rovná spojnica 37"/>
          <p:cNvCxnSpPr/>
          <p:nvPr/>
        </p:nvCxnSpPr>
        <p:spPr>
          <a:xfrm>
            <a:off x="539552" y="4941168"/>
            <a:ext cx="3672408" cy="0"/>
          </a:xfrm>
          <a:prstGeom prst="line">
            <a:avLst/>
          </a:prstGeom>
          <a:ln w="28575"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Rovná spojnica 40"/>
          <p:cNvCxnSpPr/>
          <p:nvPr/>
        </p:nvCxnSpPr>
        <p:spPr>
          <a:xfrm>
            <a:off x="4844524" y="4941168"/>
            <a:ext cx="3600400" cy="0"/>
          </a:xfrm>
          <a:prstGeom prst="line">
            <a:avLst/>
          </a:prstGeom>
          <a:ln w="28575"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Rovná spojnica 49"/>
          <p:cNvCxnSpPr/>
          <p:nvPr/>
        </p:nvCxnSpPr>
        <p:spPr>
          <a:xfrm>
            <a:off x="7868860" y="4869160"/>
            <a:ext cx="0" cy="144016"/>
          </a:xfrm>
          <a:prstGeom prst="line">
            <a:avLst/>
          </a:prstGeom>
          <a:ln w="381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Rovná spojnica 55"/>
          <p:cNvCxnSpPr/>
          <p:nvPr/>
        </p:nvCxnSpPr>
        <p:spPr>
          <a:xfrm>
            <a:off x="5348580" y="4869160"/>
            <a:ext cx="0" cy="144016"/>
          </a:xfrm>
          <a:prstGeom prst="line">
            <a:avLst/>
          </a:prstGeom>
          <a:ln w="381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Rovná spojnica 56"/>
          <p:cNvCxnSpPr/>
          <p:nvPr/>
        </p:nvCxnSpPr>
        <p:spPr>
          <a:xfrm>
            <a:off x="3563888" y="4869160"/>
            <a:ext cx="0" cy="144016"/>
          </a:xfrm>
          <a:prstGeom prst="line">
            <a:avLst/>
          </a:prstGeom>
          <a:ln w="381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Rovná spojnica 57"/>
          <p:cNvCxnSpPr/>
          <p:nvPr/>
        </p:nvCxnSpPr>
        <p:spPr>
          <a:xfrm>
            <a:off x="1043608" y="4869160"/>
            <a:ext cx="0" cy="144016"/>
          </a:xfrm>
          <a:prstGeom prst="line">
            <a:avLst/>
          </a:prstGeom>
          <a:ln w="381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BlokTextu 16"/>
          <p:cNvSpPr txBox="1"/>
          <p:nvPr/>
        </p:nvSpPr>
        <p:spPr>
          <a:xfrm>
            <a:off x="179512" y="3068960"/>
            <a:ext cx="19976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400" dirty="0" smtClean="0">
                <a:latin typeface="Comic Sans MS" pitchFamily="66" charset="0"/>
              </a:rPr>
              <a:t>tenká spojka</a:t>
            </a:r>
            <a:endParaRPr lang="sk-SK" sz="2400" dirty="0">
              <a:latin typeface="Comic Sans MS" pitchFamily="66" charset="0"/>
            </a:endParaRPr>
          </a:p>
        </p:txBody>
      </p:sp>
      <p:sp>
        <p:nvSpPr>
          <p:cNvPr id="18" name="BlokTextu 17"/>
          <p:cNvSpPr txBox="1"/>
          <p:nvPr/>
        </p:nvSpPr>
        <p:spPr>
          <a:xfrm>
            <a:off x="6716732" y="3140968"/>
            <a:ext cx="24272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400" dirty="0" smtClean="0">
                <a:latin typeface="Comic Sans MS" pitchFamily="66" charset="0"/>
              </a:rPr>
              <a:t>tenká rozptylka</a:t>
            </a:r>
            <a:endParaRPr lang="sk-SK" sz="2400" dirty="0">
              <a:latin typeface="Comic Sans MS" pitchFamily="66" charset="0"/>
            </a:endParaRPr>
          </a:p>
        </p:txBody>
      </p:sp>
      <p:sp>
        <p:nvSpPr>
          <p:cNvPr id="19" name="BlokTextu 18"/>
          <p:cNvSpPr txBox="1"/>
          <p:nvPr/>
        </p:nvSpPr>
        <p:spPr>
          <a:xfrm>
            <a:off x="899592" y="4941168"/>
            <a:ext cx="3497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800" b="1" dirty="0" smtClean="0"/>
              <a:t>F</a:t>
            </a:r>
            <a:endParaRPr lang="sk-SK" sz="2800" b="1" dirty="0"/>
          </a:p>
        </p:txBody>
      </p:sp>
      <p:sp>
        <p:nvSpPr>
          <p:cNvPr id="20" name="BlokTextu 19"/>
          <p:cNvSpPr txBox="1"/>
          <p:nvPr/>
        </p:nvSpPr>
        <p:spPr>
          <a:xfrm>
            <a:off x="3347864" y="4941168"/>
            <a:ext cx="4539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800" b="1" dirty="0" smtClean="0"/>
              <a:t>F´</a:t>
            </a:r>
            <a:endParaRPr lang="sk-SK" sz="2800" b="1" dirty="0"/>
          </a:p>
        </p:txBody>
      </p:sp>
      <p:sp>
        <p:nvSpPr>
          <p:cNvPr id="21" name="BlokTextu 20"/>
          <p:cNvSpPr txBox="1"/>
          <p:nvPr/>
        </p:nvSpPr>
        <p:spPr>
          <a:xfrm>
            <a:off x="5204564" y="4941168"/>
            <a:ext cx="4539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800" b="1" dirty="0" smtClean="0"/>
              <a:t>F´</a:t>
            </a:r>
            <a:endParaRPr lang="sk-SK" sz="2800" b="1" dirty="0"/>
          </a:p>
        </p:txBody>
      </p:sp>
      <p:sp>
        <p:nvSpPr>
          <p:cNvPr id="22" name="BlokTextu 21"/>
          <p:cNvSpPr txBox="1"/>
          <p:nvPr/>
        </p:nvSpPr>
        <p:spPr>
          <a:xfrm>
            <a:off x="7724844" y="4941168"/>
            <a:ext cx="349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b="1" dirty="0" smtClean="0"/>
              <a:t>F</a:t>
            </a:r>
            <a:endParaRPr lang="sk-SK" sz="2800" b="1" dirty="0"/>
          </a:p>
        </p:txBody>
      </p:sp>
      <p:sp>
        <p:nvSpPr>
          <p:cNvPr id="23" name="BlokTextu 22"/>
          <p:cNvSpPr txBox="1"/>
          <p:nvPr/>
        </p:nvSpPr>
        <p:spPr>
          <a:xfrm>
            <a:off x="6644724" y="4941168"/>
            <a:ext cx="4267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800" b="1" dirty="0" smtClean="0"/>
              <a:t>O</a:t>
            </a:r>
            <a:endParaRPr lang="sk-SK" sz="2800" b="1" dirty="0"/>
          </a:p>
        </p:txBody>
      </p:sp>
      <p:sp>
        <p:nvSpPr>
          <p:cNvPr id="24" name="BlokTextu 23"/>
          <p:cNvSpPr txBox="1"/>
          <p:nvPr/>
        </p:nvSpPr>
        <p:spPr>
          <a:xfrm>
            <a:off x="2339752" y="4941168"/>
            <a:ext cx="4267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800" b="1" dirty="0" smtClean="0"/>
              <a:t>O</a:t>
            </a:r>
            <a:endParaRPr lang="sk-SK" sz="2800" b="1" dirty="0"/>
          </a:p>
        </p:txBody>
      </p:sp>
      <p:cxnSp>
        <p:nvCxnSpPr>
          <p:cNvPr id="34" name="Rovná spojnica 33"/>
          <p:cNvCxnSpPr/>
          <p:nvPr/>
        </p:nvCxnSpPr>
        <p:spPr>
          <a:xfrm>
            <a:off x="3563888" y="4221088"/>
            <a:ext cx="0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Rovná spojovacia šípka 35"/>
          <p:cNvCxnSpPr/>
          <p:nvPr/>
        </p:nvCxnSpPr>
        <p:spPr>
          <a:xfrm>
            <a:off x="2267744" y="4293096"/>
            <a:ext cx="1296144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Rovná spojnica 38"/>
          <p:cNvCxnSpPr/>
          <p:nvPr/>
        </p:nvCxnSpPr>
        <p:spPr>
          <a:xfrm>
            <a:off x="5348580" y="4221088"/>
            <a:ext cx="0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ovná spojovacia šípka 39"/>
          <p:cNvCxnSpPr/>
          <p:nvPr/>
        </p:nvCxnSpPr>
        <p:spPr>
          <a:xfrm>
            <a:off x="5364088" y="4221088"/>
            <a:ext cx="1224136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BlokTextu 41"/>
          <p:cNvSpPr txBox="1"/>
          <p:nvPr/>
        </p:nvSpPr>
        <p:spPr>
          <a:xfrm>
            <a:off x="2843808" y="3789040"/>
            <a:ext cx="2824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400" b="1" dirty="0" smtClean="0"/>
              <a:t>f</a:t>
            </a:r>
            <a:endParaRPr lang="sk-SK" sz="2400" b="1" dirty="0"/>
          </a:p>
        </p:txBody>
      </p:sp>
      <p:sp>
        <p:nvSpPr>
          <p:cNvPr id="55" name="BlokTextu 54"/>
          <p:cNvSpPr txBox="1"/>
          <p:nvPr/>
        </p:nvSpPr>
        <p:spPr>
          <a:xfrm>
            <a:off x="5780628" y="3789040"/>
            <a:ext cx="2824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400" b="1" dirty="0" smtClean="0"/>
              <a:t>f</a:t>
            </a:r>
            <a:endParaRPr lang="sk-SK" sz="2400" b="1" dirty="0"/>
          </a:p>
        </p:txBody>
      </p:sp>
      <p:sp>
        <p:nvSpPr>
          <p:cNvPr id="60" name="BlokTextu 59"/>
          <p:cNvSpPr txBox="1"/>
          <p:nvPr/>
        </p:nvSpPr>
        <p:spPr>
          <a:xfrm>
            <a:off x="179512" y="4653136"/>
            <a:ext cx="349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o</a:t>
            </a:r>
            <a:endParaRPr lang="sk-SK" sz="2400" b="1" dirty="0"/>
          </a:p>
        </p:txBody>
      </p:sp>
      <p:sp>
        <p:nvSpPr>
          <p:cNvPr id="61" name="BlokTextu 60"/>
          <p:cNvSpPr txBox="1"/>
          <p:nvPr/>
        </p:nvSpPr>
        <p:spPr>
          <a:xfrm>
            <a:off x="8444924" y="4725144"/>
            <a:ext cx="349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400" b="1" dirty="0" smtClean="0"/>
              <a:t>o</a:t>
            </a:r>
            <a:endParaRPr lang="sk-SK" sz="2400" b="1" dirty="0"/>
          </a:p>
        </p:txBody>
      </p:sp>
      <p:cxnSp>
        <p:nvCxnSpPr>
          <p:cNvPr id="65" name="Rovná spojovacia šípka 64"/>
          <p:cNvCxnSpPr/>
          <p:nvPr/>
        </p:nvCxnSpPr>
        <p:spPr>
          <a:xfrm>
            <a:off x="467544" y="4653136"/>
            <a:ext cx="1800200" cy="0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Rovná spojovacia šípka 73"/>
          <p:cNvCxnSpPr/>
          <p:nvPr/>
        </p:nvCxnSpPr>
        <p:spPr>
          <a:xfrm>
            <a:off x="2267744" y="4653136"/>
            <a:ext cx="2376264" cy="504056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Rovná spojovacia šípka 75"/>
          <p:cNvCxnSpPr/>
          <p:nvPr/>
        </p:nvCxnSpPr>
        <p:spPr>
          <a:xfrm>
            <a:off x="467544" y="4365104"/>
            <a:ext cx="1800200" cy="0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Rovná spojovacia šípka 76"/>
          <p:cNvCxnSpPr/>
          <p:nvPr/>
        </p:nvCxnSpPr>
        <p:spPr>
          <a:xfrm>
            <a:off x="2267744" y="4365104"/>
            <a:ext cx="2384648" cy="1016496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Rovná spojovacia šípka 79"/>
          <p:cNvCxnSpPr/>
          <p:nvPr/>
        </p:nvCxnSpPr>
        <p:spPr>
          <a:xfrm flipV="1">
            <a:off x="2339752" y="4365104"/>
            <a:ext cx="2232248" cy="1224136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Rovná spojovacia šípka 82"/>
          <p:cNvCxnSpPr/>
          <p:nvPr/>
        </p:nvCxnSpPr>
        <p:spPr>
          <a:xfrm>
            <a:off x="539552" y="5589240"/>
            <a:ext cx="1800200" cy="0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Rovná spojovacia šípka 105"/>
          <p:cNvCxnSpPr/>
          <p:nvPr/>
        </p:nvCxnSpPr>
        <p:spPr>
          <a:xfrm>
            <a:off x="4788024" y="5589240"/>
            <a:ext cx="1800200" cy="0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Rovná spojovacia šípka 106"/>
          <p:cNvCxnSpPr/>
          <p:nvPr/>
        </p:nvCxnSpPr>
        <p:spPr>
          <a:xfrm>
            <a:off x="4788024" y="4365104"/>
            <a:ext cx="1800200" cy="0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Rovná spojovacia šípka 107"/>
          <p:cNvCxnSpPr/>
          <p:nvPr/>
        </p:nvCxnSpPr>
        <p:spPr>
          <a:xfrm>
            <a:off x="4788024" y="4653136"/>
            <a:ext cx="1800200" cy="0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Rovná spojnica 113"/>
          <p:cNvCxnSpPr/>
          <p:nvPr/>
        </p:nvCxnSpPr>
        <p:spPr>
          <a:xfrm flipV="1">
            <a:off x="5292080" y="4365104"/>
            <a:ext cx="1296144" cy="57606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Rovná spojovacia šípka 130"/>
          <p:cNvCxnSpPr/>
          <p:nvPr/>
        </p:nvCxnSpPr>
        <p:spPr>
          <a:xfrm flipV="1">
            <a:off x="6588224" y="3717032"/>
            <a:ext cx="1296144" cy="669776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Rovná spojnica 135"/>
          <p:cNvCxnSpPr/>
          <p:nvPr/>
        </p:nvCxnSpPr>
        <p:spPr>
          <a:xfrm flipV="1">
            <a:off x="5220072" y="4653136"/>
            <a:ext cx="1368152" cy="28803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Rovná spojovacia šípka 143"/>
          <p:cNvCxnSpPr/>
          <p:nvPr/>
        </p:nvCxnSpPr>
        <p:spPr>
          <a:xfrm flipV="1">
            <a:off x="6588224" y="4221088"/>
            <a:ext cx="1872208" cy="432048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Rovná spojnica 174"/>
          <p:cNvCxnSpPr>
            <a:stCxn id="21" idx="0"/>
          </p:cNvCxnSpPr>
          <p:nvPr/>
        </p:nvCxnSpPr>
        <p:spPr>
          <a:xfrm>
            <a:off x="5431549" y="4941168"/>
            <a:ext cx="1156675" cy="648072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Rovná spojnica 183"/>
          <p:cNvCxnSpPr>
            <a:endCxn id="23" idx="1"/>
          </p:cNvCxnSpPr>
          <p:nvPr/>
        </p:nvCxnSpPr>
        <p:spPr>
          <a:xfrm>
            <a:off x="5364088" y="4941168"/>
            <a:ext cx="1280636" cy="26161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ovná spojovacia šípka 4"/>
          <p:cNvCxnSpPr/>
          <p:nvPr/>
        </p:nvCxnSpPr>
        <p:spPr>
          <a:xfrm>
            <a:off x="2267744" y="3284984"/>
            <a:ext cx="72008" cy="3312368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" name="Skupina 32"/>
          <p:cNvGrpSpPr/>
          <p:nvPr/>
        </p:nvGrpSpPr>
        <p:grpSpPr>
          <a:xfrm>
            <a:off x="6500708" y="3284984"/>
            <a:ext cx="216024" cy="3240360"/>
            <a:chOff x="6084168" y="3501008"/>
            <a:chExt cx="144016" cy="2736304"/>
          </a:xfrm>
        </p:grpSpPr>
        <p:cxnSp>
          <p:nvCxnSpPr>
            <p:cNvPr id="9" name="Rovná spojnica 8"/>
            <p:cNvCxnSpPr/>
            <p:nvPr/>
          </p:nvCxnSpPr>
          <p:spPr>
            <a:xfrm>
              <a:off x="6156176" y="3717032"/>
              <a:ext cx="0" cy="2304256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ovná spojnica 12"/>
            <p:cNvCxnSpPr/>
            <p:nvPr/>
          </p:nvCxnSpPr>
          <p:spPr>
            <a:xfrm flipV="1">
              <a:off x="6156176" y="3501008"/>
              <a:ext cx="72008" cy="216024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ovná spojnica 15"/>
            <p:cNvCxnSpPr/>
            <p:nvPr/>
          </p:nvCxnSpPr>
          <p:spPr>
            <a:xfrm flipH="1" flipV="1">
              <a:off x="6084168" y="3501008"/>
              <a:ext cx="72008" cy="216024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Rovná spojnica 26"/>
            <p:cNvCxnSpPr/>
            <p:nvPr/>
          </p:nvCxnSpPr>
          <p:spPr>
            <a:xfrm flipH="1" flipV="1">
              <a:off x="6156176" y="6021288"/>
              <a:ext cx="72008" cy="216024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Rovná spojnica 30"/>
            <p:cNvCxnSpPr/>
            <p:nvPr/>
          </p:nvCxnSpPr>
          <p:spPr>
            <a:xfrm flipV="1">
              <a:off x="6084168" y="6021288"/>
              <a:ext cx="72008" cy="216024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3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3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3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3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3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3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3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3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3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3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3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3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3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3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6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5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6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6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1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6"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1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6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1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6" dur="1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1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6" dur="1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2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2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42" grpId="0"/>
      <p:bldP spid="55" grpId="0"/>
      <p:bldP spid="60" grpId="0"/>
      <p:bldP spid="6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067944" y="404664"/>
            <a:ext cx="4104456" cy="2992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995936" y="3573016"/>
            <a:ext cx="4248472" cy="279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BlokTextu 3"/>
          <p:cNvSpPr txBox="1"/>
          <p:nvPr/>
        </p:nvSpPr>
        <p:spPr>
          <a:xfrm>
            <a:off x="1475656" y="980728"/>
            <a:ext cx="201689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4800" b="1" dirty="0" smtClean="0"/>
              <a:t>Spojka</a:t>
            </a:r>
            <a:endParaRPr lang="sk-SK" sz="4800" b="1" dirty="0"/>
          </a:p>
        </p:txBody>
      </p:sp>
      <p:sp>
        <p:nvSpPr>
          <p:cNvPr id="5" name="BlokTextu 4"/>
          <p:cNvSpPr txBox="1"/>
          <p:nvPr/>
        </p:nvSpPr>
        <p:spPr>
          <a:xfrm>
            <a:off x="971600" y="4581128"/>
            <a:ext cx="286726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4800" b="1" dirty="0" smtClean="0"/>
              <a:t>Rozptylka</a:t>
            </a:r>
            <a:endParaRPr lang="sk-SK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Lúč prechádzajúci optickým stredom tenkej spojky</a:t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95536" y="1556792"/>
            <a:ext cx="8291264" cy="4569371"/>
          </a:xfrm>
        </p:spPr>
        <p:txBody>
          <a:bodyPr/>
          <a:lstStyle/>
          <a:p>
            <a:endParaRPr lang="sk-SK" dirty="0"/>
          </a:p>
        </p:txBody>
      </p:sp>
      <p:cxnSp>
        <p:nvCxnSpPr>
          <p:cNvPr id="5" name="Rovná spojovacia šípka 4"/>
          <p:cNvCxnSpPr/>
          <p:nvPr/>
        </p:nvCxnSpPr>
        <p:spPr>
          <a:xfrm>
            <a:off x="3995936" y="2204864"/>
            <a:ext cx="72008" cy="3312368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ovná spojnica 5"/>
          <p:cNvCxnSpPr/>
          <p:nvPr/>
        </p:nvCxnSpPr>
        <p:spPr>
          <a:xfrm>
            <a:off x="1259632" y="3861048"/>
            <a:ext cx="5256584" cy="0"/>
          </a:xfrm>
          <a:prstGeom prst="line">
            <a:avLst/>
          </a:prstGeom>
          <a:ln w="28575"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ovná spojnica 7"/>
          <p:cNvCxnSpPr/>
          <p:nvPr/>
        </p:nvCxnSpPr>
        <p:spPr>
          <a:xfrm>
            <a:off x="5292080" y="3789040"/>
            <a:ext cx="0" cy="144016"/>
          </a:xfrm>
          <a:prstGeom prst="line">
            <a:avLst/>
          </a:prstGeom>
          <a:ln w="381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ovná spojnica 8"/>
          <p:cNvCxnSpPr/>
          <p:nvPr/>
        </p:nvCxnSpPr>
        <p:spPr>
          <a:xfrm>
            <a:off x="2771800" y="3789040"/>
            <a:ext cx="0" cy="144016"/>
          </a:xfrm>
          <a:prstGeom prst="line">
            <a:avLst/>
          </a:prstGeom>
          <a:ln w="381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BlokTextu 10"/>
          <p:cNvSpPr txBox="1"/>
          <p:nvPr/>
        </p:nvSpPr>
        <p:spPr>
          <a:xfrm>
            <a:off x="2627784" y="3861048"/>
            <a:ext cx="3497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800" b="1" dirty="0" smtClean="0"/>
              <a:t>F</a:t>
            </a:r>
            <a:endParaRPr lang="sk-SK" sz="2800" b="1" dirty="0"/>
          </a:p>
        </p:txBody>
      </p:sp>
      <p:sp>
        <p:nvSpPr>
          <p:cNvPr id="12" name="BlokTextu 11"/>
          <p:cNvSpPr txBox="1"/>
          <p:nvPr/>
        </p:nvSpPr>
        <p:spPr>
          <a:xfrm>
            <a:off x="5076056" y="3861048"/>
            <a:ext cx="4539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800" b="1" dirty="0" smtClean="0"/>
              <a:t>F´</a:t>
            </a:r>
            <a:endParaRPr lang="sk-SK" sz="2800" b="1" dirty="0"/>
          </a:p>
        </p:txBody>
      </p:sp>
      <p:sp>
        <p:nvSpPr>
          <p:cNvPr id="13" name="BlokTextu 12"/>
          <p:cNvSpPr txBox="1"/>
          <p:nvPr/>
        </p:nvSpPr>
        <p:spPr>
          <a:xfrm>
            <a:off x="4139952" y="3284984"/>
            <a:ext cx="4267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b="1" dirty="0" smtClean="0"/>
              <a:t>O</a:t>
            </a:r>
            <a:endParaRPr lang="sk-SK" sz="2800" b="1" dirty="0"/>
          </a:p>
        </p:txBody>
      </p:sp>
      <p:sp>
        <p:nvSpPr>
          <p:cNvPr id="17" name="BlokTextu 16"/>
          <p:cNvSpPr txBox="1"/>
          <p:nvPr/>
        </p:nvSpPr>
        <p:spPr>
          <a:xfrm>
            <a:off x="4572000" y="2708920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k-SK" sz="2400" b="1" dirty="0"/>
          </a:p>
        </p:txBody>
      </p:sp>
      <p:sp>
        <p:nvSpPr>
          <p:cNvPr id="18" name="BlokTextu 17"/>
          <p:cNvSpPr txBox="1"/>
          <p:nvPr/>
        </p:nvSpPr>
        <p:spPr>
          <a:xfrm>
            <a:off x="6732240" y="3573016"/>
            <a:ext cx="349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o</a:t>
            </a:r>
            <a:endParaRPr lang="sk-SK" sz="2400" b="1" dirty="0"/>
          </a:p>
        </p:txBody>
      </p:sp>
      <p:cxnSp>
        <p:nvCxnSpPr>
          <p:cNvPr id="21" name="Rovná spojovacia šípka 20"/>
          <p:cNvCxnSpPr/>
          <p:nvPr/>
        </p:nvCxnSpPr>
        <p:spPr>
          <a:xfrm>
            <a:off x="4067944" y="3861048"/>
            <a:ext cx="2160240" cy="1512168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ovná spojovacia šípka 21"/>
          <p:cNvCxnSpPr/>
          <p:nvPr/>
        </p:nvCxnSpPr>
        <p:spPr>
          <a:xfrm>
            <a:off x="2195736" y="2564904"/>
            <a:ext cx="1835696" cy="1296144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Lúč rovnobežný s optickou osou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/>
          </a:p>
        </p:txBody>
      </p:sp>
      <p:cxnSp>
        <p:nvCxnSpPr>
          <p:cNvPr id="5" name="Rovná spojnica 4"/>
          <p:cNvCxnSpPr/>
          <p:nvPr/>
        </p:nvCxnSpPr>
        <p:spPr>
          <a:xfrm>
            <a:off x="1259632" y="3212976"/>
            <a:ext cx="5256584" cy="0"/>
          </a:xfrm>
          <a:prstGeom prst="line">
            <a:avLst/>
          </a:prstGeom>
          <a:ln w="28575"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ovná spojnica 5"/>
          <p:cNvCxnSpPr/>
          <p:nvPr/>
        </p:nvCxnSpPr>
        <p:spPr>
          <a:xfrm>
            <a:off x="5292080" y="3140968"/>
            <a:ext cx="0" cy="144016"/>
          </a:xfrm>
          <a:prstGeom prst="line">
            <a:avLst/>
          </a:prstGeom>
          <a:ln w="381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>
            <a:off x="2771800" y="3140968"/>
            <a:ext cx="0" cy="144016"/>
          </a:xfrm>
          <a:prstGeom prst="line">
            <a:avLst/>
          </a:prstGeom>
          <a:ln w="381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BlokTextu 7"/>
          <p:cNvSpPr txBox="1"/>
          <p:nvPr/>
        </p:nvSpPr>
        <p:spPr>
          <a:xfrm>
            <a:off x="2627784" y="3212976"/>
            <a:ext cx="3497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800" b="1" dirty="0" smtClean="0"/>
              <a:t>F</a:t>
            </a:r>
            <a:endParaRPr lang="sk-SK" sz="2800" b="1" dirty="0"/>
          </a:p>
        </p:txBody>
      </p:sp>
      <p:sp>
        <p:nvSpPr>
          <p:cNvPr id="9" name="BlokTextu 8"/>
          <p:cNvSpPr txBox="1"/>
          <p:nvPr/>
        </p:nvSpPr>
        <p:spPr>
          <a:xfrm>
            <a:off x="5076056" y="3212976"/>
            <a:ext cx="4539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800" b="1" dirty="0" smtClean="0"/>
              <a:t>F´</a:t>
            </a:r>
            <a:endParaRPr lang="sk-SK" sz="2800" b="1" dirty="0"/>
          </a:p>
        </p:txBody>
      </p:sp>
      <p:sp>
        <p:nvSpPr>
          <p:cNvPr id="10" name="BlokTextu 9"/>
          <p:cNvSpPr txBox="1"/>
          <p:nvPr/>
        </p:nvSpPr>
        <p:spPr>
          <a:xfrm>
            <a:off x="4067944" y="3212976"/>
            <a:ext cx="4267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800" b="1" dirty="0" smtClean="0"/>
              <a:t>O</a:t>
            </a:r>
            <a:endParaRPr lang="sk-SK" sz="2800" b="1" dirty="0"/>
          </a:p>
        </p:txBody>
      </p:sp>
      <p:sp>
        <p:nvSpPr>
          <p:cNvPr id="11" name="BlokTextu 10"/>
          <p:cNvSpPr txBox="1"/>
          <p:nvPr/>
        </p:nvSpPr>
        <p:spPr>
          <a:xfrm>
            <a:off x="4572000" y="2060848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k-SK" sz="2400" b="1" dirty="0"/>
          </a:p>
        </p:txBody>
      </p:sp>
      <p:sp>
        <p:nvSpPr>
          <p:cNvPr id="12" name="BlokTextu 11"/>
          <p:cNvSpPr txBox="1"/>
          <p:nvPr/>
        </p:nvSpPr>
        <p:spPr>
          <a:xfrm>
            <a:off x="6732240" y="2924945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o</a:t>
            </a:r>
            <a:endParaRPr lang="sk-SK" sz="2400" b="1" dirty="0"/>
          </a:p>
        </p:txBody>
      </p:sp>
      <p:cxnSp>
        <p:nvCxnSpPr>
          <p:cNvPr id="18" name="Rovná spojovacia šípka 17"/>
          <p:cNvCxnSpPr/>
          <p:nvPr/>
        </p:nvCxnSpPr>
        <p:spPr>
          <a:xfrm>
            <a:off x="1475656" y="2708920"/>
            <a:ext cx="2520280" cy="0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ovná spojovacia šípka 19"/>
          <p:cNvCxnSpPr/>
          <p:nvPr/>
        </p:nvCxnSpPr>
        <p:spPr>
          <a:xfrm>
            <a:off x="3995936" y="2708920"/>
            <a:ext cx="3024336" cy="1152128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Rovná spojovacia šípka 3"/>
          <p:cNvCxnSpPr/>
          <p:nvPr/>
        </p:nvCxnSpPr>
        <p:spPr>
          <a:xfrm>
            <a:off x="3995936" y="1556792"/>
            <a:ext cx="72008" cy="3312368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Lúč prechádzajúci predmetovým ohniskom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/>
          </a:p>
        </p:txBody>
      </p:sp>
      <p:cxnSp>
        <p:nvCxnSpPr>
          <p:cNvPr id="5" name="Rovná spojnica 4"/>
          <p:cNvCxnSpPr/>
          <p:nvPr/>
        </p:nvCxnSpPr>
        <p:spPr>
          <a:xfrm>
            <a:off x="1259632" y="3861048"/>
            <a:ext cx="5256584" cy="0"/>
          </a:xfrm>
          <a:prstGeom prst="line">
            <a:avLst/>
          </a:prstGeom>
          <a:ln w="28575"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ovná spojnica 5"/>
          <p:cNvCxnSpPr/>
          <p:nvPr/>
        </p:nvCxnSpPr>
        <p:spPr>
          <a:xfrm>
            <a:off x="5292080" y="3789040"/>
            <a:ext cx="0" cy="144016"/>
          </a:xfrm>
          <a:prstGeom prst="line">
            <a:avLst/>
          </a:prstGeom>
          <a:ln w="381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>
            <a:off x="2771800" y="3789040"/>
            <a:ext cx="0" cy="144016"/>
          </a:xfrm>
          <a:prstGeom prst="line">
            <a:avLst/>
          </a:prstGeom>
          <a:ln w="381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BlokTextu 7"/>
          <p:cNvSpPr txBox="1"/>
          <p:nvPr/>
        </p:nvSpPr>
        <p:spPr>
          <a:xfrm>
            <a:off x="2627784" y="3861048"/>
            <a:ext cx="3497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800" b="1" dirty="0" smtClean="0"/>
              <a:t>F</a:t>
            </a:r>
            <a:endParaRPr lang="sk-SK" sz="2800" b="1" dirty="0"/>
          </a:p>
        </p:txBody>
      </p:sp>
      <p:sp>
        <p:nvSpPr>
          <p:cNvPr id="9" name="BlokTextu 8"/>
          <p:cNvSpPr txBox="1"/>
          <p:nvPr/>
        </p:nvSpPr>
        <p:spPr>
          <a:xfrm>
            <a:off x="5076056" y="3861048"/>
            <a:ext cx="4539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800" b="1" dirty="0" smtClean="0"/>
              <a:t>F´</a:t>
            </a:r>
            <a:endParaRPr lang="sk-SK" sz="2800" b="1" dirty="0"/>
          </a:p>
        </p:txBody>
      </p:sp>
      <p:sp>
        <p:nvSpPr>
          <p:cNvPr id="10" name="BlokTextu 9"/>
          <p:cNvSpPr txBox="1"/>
          <p:nvPr/>
        </p:nvSpPr>
        <p:spPr>
          <a:xfrm>
            <a:off x="4067944" y="3861048"/>
            <a:ext cx="4267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800" b="1" dirty="0" smtClean="0"/>
              <a:t>O</a:t>
            </a:r>
            <a:endParaRPr lang="sk-SK" sz="2800" b="1" dirty="0"/>
          </a:p>
        </p:txBody>
      </p:sp>
      <p:sp>
        <p:nvSpPr>
          <p:cNvPr id="11" name="BlokTextu 10"/>
          <p:cNvSpPr txBox="1"/>
          <p:nvPr/>
        </p:nvSpPr>
        <p:spPr>
          <a:xfrm>
            <a:off x="4572000" y="2708920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k-SK" sz="2400" b="1" dirty="0"/>
          </a:p>
        </p:txBody>
      </p:sp>
      <p:sp>
        <p:nvSpPr>
          <p:cNvPr id="12" name="BlokTextu 11"/>
          <p:cNvSpPr txBox="1"/>
          <p:nvPr/>
        </p:nvSpPr>
        <p:spPr>
          <a:xfrm>
            <a:off x="6732240" y="3573016"/>
            <a:ext cx="349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o</a:t>
            </a:r>
            <a:endParaRPr lang="sk-SK" sz="2400" b="1" dirty="0"/>
          </a:p>
        </p:txBody>
      </p:sp>
      <p:cxnSp>
        <p:nvCxnSpPr>
          <p:cNvPr id="14" name="Rovná spojovacia šípka 13"/>
          <p:cNvCxnSpPr/>
          <p:nvPr/>
        </p:nvCxnSpPr>
        <p:spPr>
          <a:xfrm flipV="1">
            <a:off x="1619672" y="2996952"/>
            <a:ext cx="2304256" cy="1728192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ovná spojovacia šípka 15"/>
          <p:cNvCxnSpPr/>
          <p:nvPr/>
        </p:nvCxnSpPr>
        <p:spPr>
          <a:xfrm>
            <a:off x="3923928" y="2996952"/>
            <a:ext cx="2664296" cy="0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Rovná spojovacia šípka 3"/>
          <p:cNvCxnSpPr/>
          <p:nvPr/>
        </p:nvCxnSpPr>
        <p:spPr>
          <a:xfrm>
            <a:off x="3923928" y="2204864"/>
            <a:ext cx="72008" cy="3312368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1592</TotalTime>
  <Words>245</Words>
  <Application>Microsoft Office PowerPoint</Application>
  <PresentationFormat>Předvádění na obrazovce (4:3)</PresentationFormat>
  <Paragraphs>88</Paragraphs>
  <Slides>13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Motív Office</vt:lpstr>
      <vt:lpstr>     Šošovky</vt:lpstr>
      <vt:lpstr>Čo sú to šošovky?</vt:lpstr>
      <vt:lpstr>Viete, že...</vt:lpstr>
      <vt:lpstr>Rozdelenie šošoviek</vt:lpstr>
      <vt:lpstr>Tenká spojka a tenká rozptylka</vt:lpstr>
      <vt:lpstr>Snímek 6</vt:lpstr>
      <vt:lpstr>Lúč prechádzajúci optickým stredom tenkej spojky </vt:lpstr>
      <vt:lpstr>Lúč rovnobežný s optickou osou</vt:lpstr>
      <vt:lpstr>Lúč prechádzajúci predmetovým ohniskom</vt:lpstr>
      <vt:lpstr>Zobrazenie predmetu tenkou sojkou</vt:lpstr>
      <vt:lpstr>Snímek 11</vt:lpstr>
      <vt:lpstr>Snímek 12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Žiak</dc:creator>
  <cp:lastModifiedBy>Andrej</cp:lastModifiedBy>
  <cp:revision>174</cp:revision>
  <dcterms:created xsi:type="dcterms:W3CDTF">2013-05-10T17:32:24Z</dcterms:created>
  <dcterms:modified xsi:type="dcterms:W3CDTF">2020-10-08T14:28:42Z</dcterms:modified>
</cp:coreProperties>
</file>