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69" r:id="rId3"/>
    <p:sldId id="277" r:id="rId4"/>
    <p:sldId id="276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7C80"/>
    <a:srgbClr val="00CC66"/>
    <a:srgbClr val="FF9900"/>
    <a:srgbClr val="CC0000"/>
    <a:srgbClr val="33CC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xmlns="" id="{D4B81F2B-3830-4BAF-BDA5-DA1AB12DE129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>
              <a:extLst>
                <a:ext uri="{FF2B5EF4-FFF2-40B4-BE49-F238E27FC236}">
                  <a16:creationId xmlns:a16="http://schemas.microsoft.com/office/drawing/2014/main" xmlns="" id="{BBCD8972-F94B-4FEF-8DA3-05B45ABE977A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xmlns="" id="{C65DB24E-F49D-4F68-9D4A-DC2E5F384FA5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xmlns="" id="{A2A65C99-0F95-4D3B-ADD6-ADFF7DA53CB4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xmlns="" id="{2097CDEB-BA64-44AD-9212-120CADF8C5CD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xmlns="" id="{4A1734D6-3E61-4242-9069-E401E748B3F2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xmlns="" id="{3FE825B2-52A8-40A5-A454-15D4E4B54419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xmlns="" id="{69C4E94A-59F0-4EC2-96F9-4D1DCEC2B839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xmlns="" id="{AEE0EFCF-3896-416F-BD98-E7EF72283B80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xmlns="" id="{9F99ADE1-AAD7-47D8-A224-831191C21D34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xmlns="" id="{24E6F9A8-1394-4CCF-9401-0CCE1E243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9C32095F-5F61-4B7F-B86E-1F44D031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xmlns="" id="{A9165CF8-C167-44BA-BE36-31795559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CA86C-F84D-48FE-8CBD-B031E105899E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70877-EC74-41E2-879F-CFD197800D7C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xmlns="" id="{76D0CC84-AD2B-4BF5-8C4E-60153E0C8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xmlns="" id="{73BD00B4-BA2C-4D11-AB70-5E6F9F8A7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8D661642-2831-4806-ADE8-67900182CF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AC3CB2FD-CB2A-4490-8B76-037B52832CA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D44E0D4-62A0-436E-B3D7-49383CDD9B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C6F5C2A-4C58-4680-B1FB-F706ADF4175B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C510D-FEE6-4A64-9FD0-0FB4CBBC9B22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xmlns="" id="{49880DDB-0DDB-4FB8-BB06-167CE2F4F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xmlns="" id="{2202B884-F733-494B-B8E9-FEBA11352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sk-SK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451F693-6E6A-4B7B-B1DA-FA944C3E8CA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67737F42-0A36-4E02-B553-7881C6CB969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2DA1E81A-F19C-449E-A49F-9754E8E608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03A8ED9-2EE7-4530-889E-736414BBBFF8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33EE1F5-68D3-43AB-8DAF-F67E45E3C3AA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D1C70-592E-4E98-ADD4-50909F0629FF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297E9-6BD9-4DB5-909C-CB97D9F8BA84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FD7A1-B460-47DB-BD5A-2615261BEAE9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B9049-B3D0-418D-A3B9-94E79C94A605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A3D86-43FC-44E0-9ED5-2649FBA8032F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DB83-0C96-4A21-BA75-A078B4FD6D0D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BC6DC-E783-4CF6-A877-9C0EA63426B6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86C93-15E8-45C6-8208-3751FC3C9C42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B1DBF-D403-4355-A967-300FBA67694A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noProof="0"/>
              <a:t>Kliknutím na ikonu pridáte obrázok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FAA5D-C893-4132-BB85-EA456A1E27DC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xmlns="" id="{9564C1BB-7E1B-4B79-B841-C3DD622A3DB1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A49846B0-C6E8-409D-A564-24F581D3FD3F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F2FF6AF9-AEB7-422E-8FD8-1943DC784C5F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B3A3ACFA-2CF6-49CD-BA39-24FB8D642072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F4D93BB1-8108-4AB3-8BEB-DF1C191F2D1D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435B6102-19E3-4FE5-AD81-0CC5FFED04A8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xmlns="" id="{87621AE6-4D1B-44EE-801B-882995318F21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xmlns="" id="{83AAD3F5-8E61-4DBE-A0F7-46749F0B1175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xmlns="" id="{760184E4-ACAA-4CDC-83A6-56B2C40474D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xmlns="" id="{23A2A5C6-AC20-44BF-9C40-4C1F3DF790B5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Kliknutím upravte štýl predlohy nadpisu</a:t>
            </a:r>
            <a:endParaRPr lang="en-US" altLang="sk-SK" smtClean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Upraviť štýly predlohy textu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19E52-0067-44EA-B1A7-E3159396E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1DEE3B-5B18-4796-8A77-7CA7900A2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94DA5-D914-4969-B783-13926B5A6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fld id="{F40F794F-C8EE-4640-8E04-95920BF7A8B1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6" r:id="rId11"/>
    <p:sldLayoutId id="2147483861" r:id="rId12"/>
    <p:sldLayoutId id="2147483867" r:id="rId13"/>
    <p:sldLayoutId id="2147483862" r:id="rId14"/>
    <p:sldLayoutId id="2147483863" r:id="rId15"/>
    <p:sldLayoutId id="214748386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87338" y="1268413"/>
            <a:ext cx="8569325" cy="1800225"/>
          </a:xfrm>
          <a:noFill/>
        </p:spPr>
        <p:txBody>
          <a:bodyPr/>
          <a:lstStyle/>
          <a:p>
            <a:pPr algn="ctr" eaLnBrk="1" hangingPunct="1"/>
            <a:r>
              <a:rPr lang="sk-SK" altLang="sk-SK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Objem 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D1A15A21-113D-4487-A590-495B4282ED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35150" y="4292600"/>
            <a:ext cx="5832475" cy="8651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/>
              <a:t>Tematický celok: „Vlastnosti kvapalín </a:t>
            </a:r>
            <a:r>
              <a:rPr lang="sk-SK" altLang="sk-SK"/>
              <a:t>a plynov“</a:t>
            </a:r>
            <a:endParaRPr lang="sk-SK" altLang="sk-SK" dirty="0"/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/>
              <a:t>Fyzika 6. ročník ZŠ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Objem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xmlns="" id="{E385C234-2FCE-4A37-A67A-4A014D372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3238"/>
            <a:ext cx="6348413" cy="4087812"/>
          </a:xfrm>
        </p:spPr>
        <p:txBody>
          <a:bodyPr/>
          <a:lstStyle/>
          <a:p>
            <a:pPr>
              <a:defRPr/>
            </a:pPr>
            <a:r>
              <a:rPr lang="sk-SK" dirty="0"/>
              <a:t>je fyzikálna veličina, označujeme ju </a:t>
            </a:r>
            <a:r>
              <a:rPr lang="sk-SK" b="1" dirty="0">
                <a:solidFill>
                  <a:srgbClr val="FF0000"/>
                </a:solidFill>
              </a:rPr>
              <a:t>V</a:t>
            </a:r>
          </a:p>
          <a:p>
            <a:pPr>
              <a:defRPr/>
            </a:pPr>
            <a:r>
              <a:rPr lang="sk-SK" dirty="0"/>
              <a:t>základnou jednotkou je </a:t>
            </a:r>
            <a:r>
              <a:rPr lang="sk-SK" b="1" dirty="0">
                <a:solidFill>
                  <a:srgbClr val="FF0000"/>
                </a:solidFill>
              </a:rPr>
              <a:t>meter kubický</a:t>
            </a:r>
            <a:r>
              <a:rPr lang="sk-SK" dirty="0"/>
              <a:t>, označujeme </a:t>
            </a:r>
            <a:r>
              <a:rPr lang="sk-SK" b="1" dirty="0">
                <a:solidFill>
                  <a:srgbClr val="FF0000"/>
                </a:solidFill>
              </a:rPr>
              <a:t>m</a:t>
            </a:r>
            <a:r>
              <a:rPr lang="sk-SK" b="1" baseline="30000" dirty="0">
                <a:solidFill>
                  <a:srgbClr val="FF0000"/>
                </a:solidFill>
              </a:rPr>
              <a:t>3</a:t>
            </a:r>
            <a:endParaRPr lang="sk-SK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k-SK" dirty="0"/>
              <a:t>meradlo – odmerný valec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sk-SK" b="1" u="sng" dirty="0"/>
          </a:p>
          <a:p>
            <a:pPr marL="0" indent="0">
              <a:buFont typeface="Wingdings 3" pitchFamily="18" charset="2"/>
              <a:buNone/>
              <a:defRPr/>
            </a:pPr>
            <a:r>
              <a:rPr lang="sk-SK" b="1" u="sng" dirty="0"/>
              <a:t>Obyčajné jednotky:</a:t>
            </a:r>
          </a:p>
          <a:p>
            <a:pPr>
              <a:defRPr/>
            </a:pPr>
            <a:r>
              <a:rPr lang="sk-SK" dirty="0"/>
              <a:t>hektoliter – hl</a:t>
            </a:r>
          </a:p>
          <a:p>
            <a:pPr>
              <a:defRPr/>
            </a:pPr>
            <a:r>
              <a:rPr lang="sk-SK" dirty="0"/>
              <a:t>liter – l</a:t>
            </a:r>
          </a:p>
          <a:p>
            <a:pPr>
              <a:defRPr/>
            </a:pPr>
            <a:r>
              <a:rPr lang="sk-SK" dirty="0"/>
              <a:t>deciliter – dl</a:t>
            </a:r>
          </a:p>
          <a:p>
            <a:pPr>
              <a:defRPr/>
            </a:pPr>
            <a:r>
              <a:rPr lang="sk-SK" dirty="0"/>
              <a:t>centiliter – cl</a:t>
            </a:r>
          </a:p>
          <a:p>
            <a:pPr>
              <a:defRPr/>
            </a:pPr>
            <a:r>
              <a:rPr lang="sk-SK" dirty="0"/>
              <a:t>mililiter - ml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Prevody jednotiek</a:t>
            </a:r>
          </a:p>
        </p:txBody>
      </p:sp>
      <p:sp>
        <p:nvSpPr>
          <p:cNvPr id="7171" name="Zástupný objekt pre obsah 4"/>
          <p:cNvSpPr>
            <a:spLocks noGrp="1" noChangeArrowheads="1"/>
          </p:cNvSpPr>
          <p:nvPr>
            <p:ph idx="1"/>
          </p:nvPr>
        </p:nvSpPr>
        <p:spPr>
          <a:xfrm>
            <a:off x="4876800" y="333375"/>
            <a:ext cx="3798888" cy="3881438"/>
          </a:xfrm>
        </p:spPr>
        <p:txBody>
          <a:bodyPr/>
          <a:lstStyle/>
          <a:p>
            <a:r>
              <a:rPr lang="sk-SK" altLang="sk-SK" smtClean="0"/>
              <a:t>1 l = 10 dl</a:t>
            </a:r>
          </a:p>
          <a:p>
            <a:r>
              <a:rPr lang="sk-SK" altLang="sk-SK" smtClean="0"/>
              <a:t>1 l = 100 cl</a:t>
            </a:r>
          </a:p>
          <a:p>
            <a:r>
              <a:rPr lang="sk-SK" altLang="sk-SK" smtClean="0"/>
              <a:t>1 l = 1000 ml</a:t>
            </a:r>
          </a:p>
          <a:p>
            <a:endParaRPr lang="sk-SK" altLang="sk-SK" smtClean="0"/>
          </a:p>
          <a:p>
            <a:r>
              <a:rPr lang="sk-SK" altLang="sk-SK" smtClean="0"/>
              <a:t>1 hl = 100 l</a:t>
            </a:r>
          </a:p>
          <a:p>
            <a:endParaRPr lang="sk-SK" altLang="sk-SK" smtClean="0"/>
          </a:p>
        </p:txBody>
      </p:sp>
      <p:pic>
        <p:nvPicPr>
          <p:cNvPr id="7172" name="Obrázok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1575" y="4175125"/>
            <a:ext cx="1033463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Obrázok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8" y="4122738"/>
            <a:ext cx="1030287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Obrázok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4413" y="4175125"/>
            <a:ext cx="1030287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Obrázok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2200" y="4175125"/>
            <a:ext cx="1030288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Obrázok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925" y="4122738"/>
            <a:ext cx="1030288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BlokTextu 14"/>
          <p:cNvSpPr txBox="1">
            <a:spLocks noChangeArrowheads="1"/>
          </p:cNvSpPr>
          <p:nvPr/>
        </p:nvSpPr>
        <p:spPr bwMode="auto">
          <a:xfrm>
            <a:off x="844550" y="4432300"/>
            <a:ext cx="64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hl</a:t>
            </a:r>
          </a:p>
        </p:txBody>
      </p:sp>
      <p:sp>
        <p:nvSpPr>
          <p:cNvPr id="7178" name="BlokTextu 25"/>
          <p:cNvSpPr txBox="1">
            <a:spLocks noChangeArrowheads="1"/>
          </p:cNvSpPr>
          <p:nvPr/>
        </p:nvSpPr>
        <p:spPr bwMode="auto">
          <a:xfrm>
            <a:off x="6416675" y="4483100"/>
            <a:ext cx="64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ml</a:t>
            </a:r>
          </a:p>
        </p:txBody>
      </p:sp>
      <p:sp>
        <p:nvSpPr>
          <p:cNvPr id="7179" name="BlokTextu 26"/>
          <p:cNvSpPr txBox="1">
            <a:spLocks noChangeArrowheads="1"/>
          </p:cNvSpPr>
          <p:nvPr/>
        </p:nvSpPr>
        <p:spPr bwMode="auto">
          <a:xfrm>
            <a:off x="5119688" y="4483100"/>
            <a:ext cx="649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cl</a:t>
            </a:r>
          </a:p>
        </p:txBody>
      </p:sp>
      <p:sp>
        <p:nvSpPr>
          <p:cNvPr id="7180" name="BlokTextu 27"/>
          <p:cNvSpPr txBox="1">
            <a:spLocks noChangeArrowheads="1"/>
          </p:cNvSpPr>
          <p:nvPr/>
        </p:nvSpPr>
        <p:spPr bwMode="auto">
          <a:xfrm>
            <a:off x="3759200" y="4483100"/>
            <a:ext cx="64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dl</a:t>
            </a:r>
          </a:p>
        </p:txBody>
      </p:sp>
      <p:sp>
        <p:nvSpPr>
          <p:cNvPr id="7181" name="BlokTextu 28"/>
          <p:cNvSpPr txBox="1">
            <a:spLocks noChangeArrowheads="1"/>
          </p:cNvSpPr>
          <p:nvPr/>
        </p:nvSpPr>
        <p:spPr bwMode="auto">
          <a:xfrm>
            <a:off x="2343150" y="4432300"/>
            <a:ext cx="649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l</a:t>
            </a:r>
          </a:p>
        </p:txBody>
      </p:sp>
      <p:sp>
        <p:nvSpPr>
          <p:cNvPr id="16" name="Šípka: zakrivená nadol 15">
            <a:extLst>
              <a:ext uri="{FF2B5EF4-FFF2-40B4-BE49-F238E27FC236}">
                <a16:creationId xmlns:a16="http://schemas.microsoft.com/office/drawing/2014/main" xmlns="" id="{489A860F-9BB9-4DAA-BBC8-A2CB7B42DB38}"/>
              </a:ext>
            </a:extLst>
          </p:cNvPr>
          <p:cNvSpPr/>
          <p:nvPr/>
        </p:nvSpPr>
        <p:spPr>
          <a:xfrm>
            <a:off x="1338263" y="3609975"/>
            <a:ext cx="1157287" cy="5905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>
              <a:solidFill>
                <a:schemeClr val="tx1"/>
              </a:solidFill>
            </a:endParaRPr>
          </a:p>
        </p:txBody>
      </p:sp>
      <p:pic>
        <p:nvPicPr>
          <p:cNvPr id="7183" name="Obrázok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2913" y="3613150"/>
            <a:ext cx="11652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Obrázok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2575" y="3609975"/>
            <a:ext cx="1163638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Obrázok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2450" y="3609975"/>
            <a:ext cx="11652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Šípka: zakrivená nahor 19">
            <a:extLst>
              <a:ext uri="{FF2B5EF4-FFF2-40B4-BE49-F238E27FC236}">
                <a16:creationId xmlns:a16="http://schemas.microsoft.com/office/drawing/2014/main" xmlns="" id="{AD435901-A41C-43DC-9163-94EC79C0C789}"/>
              </a:ext>
            </a:extLst>
          </p:cNvPr>
          <p:cNvSpPr/>
          <p:nvPr/>
        </p:nvSpPr>
        <p:spPr>
          <a:xfrm flipH="1">
            <a:off x="1279525" y="5067300"/>
            <a:ext cx="1158875" cy="5254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>
              <a:solidFill>
                <a:schemeClr val="tx1"/>
              </a:solidFill>
            </a:endParaRPr>
          </a:p>
        </p:txBody>
      </p:sp>
      <p:pic>
        <p:nvPicPr>
          <p:cNvPr id="7187" name="Obrázok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5" y="5065713"/>
            <a:ext cx="11636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8" name="Obrázok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3513" y="5049838"/>
            <a:ext cx="1165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Obrázok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2425" y="5111750"/>
            <a:ext cx="1165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0" name="BlokTextu 23"/>
          <p:cNvSpPr txBox="1">
            <a:spLocks noChangeArrowheads="1"/>
          </p:cNvSpPr>
          <p:nvPr/>
        </p:nvSpPr>
        <p:spPr bwMode="auto">
          <a:xfrm>
            <a:off x="1381125" y="3298825"/>
            <a:ext cx="1030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. 100</a:t>
            </a:r>
          </a:p>
        </p:txBody>
      </p:sp>
      <p:sp>
        <p:nvSpPr>
          <p:cNvPr id="7191" name="BlokTextu 38"/>
          <p:cNvSpPr txBox="1">
            <a:spLocks noChangeArrowheads="1"/>
          </p:cNvSpPr>
          <p:nvPr/>
        </p:nvSpPr>
        <p:spPr bwMode="auto">
          <a:xfrm>
            <a:off x="1282700" y="5654675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: 100</a:t>
            </a:r>
          </a:p>
        </p:txBody>
      </p:sp>
      <p:sp>
        <p:nvSpPr>
          <p:cNvPr id="7192" name="BlokTextu 39"/>
          <p:cNvSpPr txBox="1">
            <a:spLocks noChangeArrowheads="1"/>
          </p:cNvSpPr>
          <p:nvPr/>
        </p:nvSpPr>
        <p:spPr bwMode="auto">
          <a:xfrm>
            <a:off x="5716588" y="3275013"/>
            <a:ext cx="877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. 10</a:t>
            </a:r>
          </a:p>
        </p:txBody>
      </p:sp>
      <p:sp>
        <p:nvSpPr>
          <p:cNvPr id="7193" name="BlokTextu 40"/>
          <p:cNvSpPr txBox="1">
            <a:spLocks noChangeArrowheads="1"/>
          </p:cNvSpPr>
          <p:nvPr/>
        </p:nvSpPr>
        <p:spPr bwMode="auto">
          <a:xfrm>
            <a:off x="4278313" y="3275013"/>
            <a:ext cx="1030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. 10</a:t>
            </a:r>
          </a:p>
        </p:txBody>
      </p:sp>
      <p:sp>
        <p:nvSpPr>
          <p:cNvPr id="7194" name="BlokTextu 41"/>
          <p:cNvSpPr txBox="1">
            <a:spLocks noChangeArrowheads="1"/>
          </p:cNvSpPr>
          <p:nvPr/>
        </p:nvSpPr>
        <p:spPr bwMode="auto">
          <a:xfrm>
            <a:off x="2817813" y="3276600"/>
            <a:ext cx="1030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. 10</a:t>
            </a:r>
          </a:p>
        </p:txBody>
      </p:sp>
      <p:sp>
        <p:nvSpPr>
          <p:cNvPr id="7195" name="BlokTextu 44"/>
          <p:cNvSpPr txBox="1">
            <a:spLocks noChangeArrowheads="1"/>
          </p:cNvSpPr>
          <p:nvPr/>
        </p:nvSpPr>
        <p:spPr bwMode="auto">
          <a:xfrm>
            <a:off x="5638800" y="5597525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: 10</a:t>
            </a:r>
          </a:p>
        </p:txBody>
      </p:sp>
      <p:sp>
        <p:nvSpPr>
          <p:cNvPr id="7196" name="BlokTextu 45"/>
          <p:cNvSpPr txBox="1">
            <a:spLocks noChangeArrowheads="1"/>
          </p:cNvSpPr>
          <p:nvPr/>
        </p:nvSpPr>
        <p:spPr bwMode="auto">
          <a:xfrm>
            <a:off x="4181475" y="5619750"/>
            <a:ext cx="1030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: 10</a:t>
            </a:r>
          </a:p>
        </p:txBody>
      </p:sp>
      <p:sp>
        <p:nvSpPr>
          <p:cNvPr id="7197" name="BlokTextu 46"/>
          <p:cNvSpPr txBox="1">
            <a:spLocks noChangeArrowheads="1"/>
          </p:cNvSpPr>
          <p:nvPr/>
        </p:nvSpPr>
        <p:spPr bwMode="auto">
          <a:xfrm>
            <a:off x="2728913" y="5602288"/>
            <a:ext cx="1030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/>
              <a:t>: 10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 noChangeArrowheads="1"/>
          </p:cNvSpPr>
          <p:nvPr>
            <p:ph type="title"/>
          </p:nvPr>
        </p:nvSpPr>
        <p:spPr>
          <a:xfrm>
            <a:off x="539750" y="2565400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mtClean="0"/>
              <a:t>ĎAKUJEM ZA POZORNOSŤ.</a:t>
            </a:r>
          </a:p>
        </p:txBody>
      </p:sp>
      <p:sp>
        <p:nvSpPr>
          <p:cNvPr id="8195" name="BlokTextu 1"/>
          <p:cNvSpPr txBox="1">
            <a:spLocks noChangeArrowheads="1"/>
          </p:cNvSpPr>
          <p:nvPr/>
        </p:nvSpPr>
        <p:spPr bwMode="auto">
          <a:xfrm>
            <a:off x="3995738" y="4437063"/>
            <a:ext cx="3816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altLang="sk-SK"/>
              <a:t>Mgr. Silvia Kyseľová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1482</TotalTime>
  <Words>104</Words>
  <Application>Microsoft Office PowerPoint</Application>
  <PresentationFormat>Předvádění na obrazovce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Trebuchet MS</vt:lpstr>
      <vt:lpstr>Arial</vt:lpstr>
      <vt:lpstr>Wingdings 3</vt:lpstr>
      <vt:lpstr>Calibri</vt:lpstr>
      <vt:lpstr>Times New Roman</vt:lpstr>
      <vt:lpstr>Fazeta</vt:lpstr>
      <vt:lpstr>Objem </vt:lpstr>
      <vt:lpstr>Objem</vt:lpstr>
      <vt:lpstr>Prevody jednotiek</vt:lpstr>
      <vt:lpstr>ĎAKUJEM ZA POZORNOSŤ.</vt:lpstr>
    </vt:vector>
  </TitlesOfParts>
  <Company>Mino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Vlastnosti kvapalných a plynných látok a telies</dc:title>
  <dc:creator>Silvia Kyseľová</dc:creator>
  <cp:lastModifiedBy>Andrej</cp:lastModifiedBy>
  <cp:revision>90</cp:revision>
  <dcterms:created xsi:type="dcterms:W3CDTF">2005-04-09T14:34:33Z</dcterms:created>
  <dcterms:modified xsi:type="dcterms:W3CDTF">2020-09-27T20:25:59Z</dcterms:modified>
</cp:coreProperties>
</file>