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00"/>
    <a:srgbClr val="FFFF99"/>
    <a:srgbClr val="008000"/>
    <a:srgbClr val="FFFFCC"/>
    <a:srgbClr val="0000FF"/>
    <a:srgbClr val="006600"/>
    <a:srgbClr val="FF3399"/>
    <a:srgbClr val="FF00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4" autoAdjust="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FD8E41-D73A-4D1B-ADD9-BB1F05696BF3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FFDEE7-D21A-430F-9F8B-D95CA6639A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F15223-1B57-433C-96BC-304C428EB0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11C610-EA0B-4D84-8A2D-00C41E4BA5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Mgr. Alena Jureňová, ZŠ s MŠ Gbely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464911-877D-4D85-9B9E-57EE09FFA19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4CA0C8-E8FE-4993-AA0A-696E3EBD4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CDC7CE7-A651-4663-B27F-4D7D91A58B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FF601-3A15-4267-948D-B44D2C88A3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06F1-0325-49D5-BF88-B829357A49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CC8753-5753-4C55-86F8-6B051F933E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C03E97-1E18-4999-87D9-BCF563F24E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A7A3E7-9AF8-4174-A56E-95971727A9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0E3ED-D244-49C8-8A68-454BA70A377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cs-CZ" smtClean="0"/>
              <a:t>Mgr. Alena Jureňová, ZŠ s MŠ Gbely</a:t>
            </a: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E3FB98-07C2-4CE2-8C2E-8EF2124AF5A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516688" y="2590800"/>
            <a:ext cx="23225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sz="3200" b="1">
              <a:solidFill>
                <a:srgbClr val="0000FF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484438" y="2492375"/>
            <a:ext cx="3676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k-SK" sz="3600" b="1">
                <a:solidFill>
                  <a:srgbClr val="FF0000"/>
                </a:solidFill>
              </a:rPr>
              <a:t>1. 1 Telesá a látky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7242048" cy="2880320"/>
          </a:xfrm>
        </p:spPr>
        <p:txBody>
          <a:bodyPr/>
          <a:lstStyle/>
          <a:p>
            <a:r>
              <a:rPr lang="sk-SK" sz="3200">
                <a:latin typeface="Comic Sans MS" pitchFamily="66" charset="0"/>
              </a:rPr>
              <a:t>3. plynné </a:t>
            </a:r>
            <a:r>
              <a:rPr lang="sk-SK" sz="3200" smtClean="0">
                <a:latin typeface="Comic Sans MS" pitchFamily="66" charset="0"/>
              </a:rPr>
              <a:t>telesá</a:t>
            </a:r>
            <a:r>
              <a:rPr lang="en-GB" sz="3200" smtClean="0">
                <a:latin typeface="Comic Sans MS" pitchFamily="66" charset="0"/>
              </a:rPr>
              <a:t/>
            </a:r>
            <a:br>
              <a:rPr lang="en-GB" sz="3200" smtClean="0">
                <a:latin typeface="Comic Sans MS" pitchFamily="66" charset="0"/>
              </a:rPr>
            </a:br>
            <a:r>
              <a:rPr lang="en-GB" sz="3200" smtClean="0">
                <a:latin typeface="Comic Sans MS" pitchFamily="66" charset="0"/>
              </a:rPr>
              <a:t/>
            </a:r>
            <a:br>
              <a:rPr lang="en-GB" sz="3200" smtClean="0">
                <a:latin typeface="Comic Sans MS" pitchFamily="66" charset="0"/>
              </a:rPr>
            </a:br>
            <a:r>
              <a:rPr lang="en-GB" sz="3200" smtClean="0">
                <a:latin typeface="Comic Sans MS" pitchFamily="66" charset="0"/>
              </a:rPr>
              <a:t/>
            </a:r>
            <a:br>
              <a:rPr lang="en-GB" sz="3200" smtClean="0">
                <a:latin typeface="Comic Sans MS" pitchFamily="66" charset="0"/>
              </a:rPr>
            </a:br>
            <a:r>
              <a:rPr lang="en-GB" sz="3200" smtClean="0">
                <a:latin typeface="Comic Sans MS" pitchFamily="66" charset="0"/>
              </a:rPr>
              <a:t>Jupiter             </a:t>
            </a:r>
            <a:r>
              <a:rPr lang="en-GB" sz="3200" err="1" smtClean="0">
                <a:latin typeface="Comic Sans MS" pitchFamily="66" charset="0"/>
              </a:rPr>
              <a:t>bublinky</a:t>
            </a:r>
            <a:r>
              <a:rPr lang="en-GB" sz="3200" smtClean="0">
                <a:latin typeface="Comic Sans MS" pitchFamily="66" charset="0"/>
              </a:rPr>
              <a:t>    </a:t>
            </a:r>
            <a:endParaRPr lang="cs-CZ" sz="3200">
              <a:latin typeface="Comic Sans MS" pitchFamily="66" charset="0"/>
            </a:endParaRPr>
          </a:p>
        </p:txBody>
      </p:sp>
      <p:pic>
        <p:nvPicPr>
          <p:cNvPr id="2" name="Picture 8" descr="Hubble Captures Crisp New Portrait of Jupiter's Storms | NAS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717032"/>
            <a:ext cx="2808311" cy="2808312"/>
          </a:xfrm>
          <a:prstGeom prst="rect">
            <a:avLst/>
          </a:prstGeom>
          <a:noFill/>
        </p:spPr>
      </p:pic>
      <p:pic>
        <p:nvPicPr>
          <p:cNvPr id="12298" name="Picture 10" descr="Fotografia: Bublinky | fotky.sme.s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717032"/>
            <a:ext cx="2798903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95288" y="620713"/>
            <a:ext cx="8424862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k-SK" sz="2800" b="1">
                <a:solidFill>
                  <a:srgbClr val="FF0000"/>
                </a:solidFill>
              </a:rPr>
              <a:t>Telesá </a:t>
            </a:r>
          </a:p>
          <a:p>
            <a:r>
              <a:rPr lang="sk-SK" sz="2800"/>
              <a:t>- </a:t>
            </a:r>
            <a:r>
              <a:rPr lang="sk-SK" sz="2800" b="1"/>
              <a:t>sú všetky veci okolo nás, ktoré majú svoje vlastnosti</a:t>
            </a:r>
          </a:p>
          <a:p>
            <a:endParaRPr lang="sk-SK" sz="1000"/>
          </a:p>
          <a:p>
            <a:pPr>
              <a:buFontTx/>
              <a:buChar char="-"/>
            </a:pPr>
            <a:r>
              <a:rPr lang="sk-SK" sz="2800" b="1"/>
              <a:t> sú zložené z</a:t>
            </a:r>
            <a:r>
              <a:rPr lang="sk-SK" sz="2800"/>
              <a:t> </a:t>
            </a:r>
            <a:r>
              <a:rPr lang="sk-SK" sz="2800" b="1">
                <a:solidFill>
                  <a:srgbClr val="008000"/>
                </a:solidFill>
              </a:rPr>
              <a:t>látok</a:t>
            </a:r>
            <a:r>
              <a:rPr lang="sk-SK" sz="2800">
                <a:solidFill>
                  <a:srgbClr val="008000"/>
                </a:solidFill>
              </a:rPr>
              <a:t>  </a:t>
            </a:r>
          </a:p>
          <a:p>
            <a:endParaRPr lang="sk-SK" sz="1000" b="1"/>
          </a:p>
          <a:p>
            <a:r>
              <a:rPr lang="sk-SK" sz="2800" b="1"/>
              <a:t>- látky delíme na: </a:t>
            </a:r>
            <a:r>
              <a:rPr lang="sk-SK" sz="2800"/>
              <a:t>	</a:t>
            </a:r>
            <a:endParaRPr lang="sk-SK" sz="2800" b="1"/>
          </a:p>
          <a:p>
            <a:r>
              <a:rPr lang="sk-SK" sz="2800" b="1">
                <a:solidFill>
                  <a:srgbClr val="FF0000"/>
                </a:solidFill>
              </a:rPr>
              <a:t>a) pevné	</a:t>
            </a:r>
          </a:p>
          <a:p>
            <a:r>
              <a:rPr lang="sk-SK" sz="2800" b="1">
                <a:solidFill>
                  <a:srgbClr val="FF0000"/>
                </a:solidFill>
              </a:rPr>
              <a:t>b) kvapalné 	</a:t>
            </a:r>
          </a:p>
          <a:p>
            <a:r>
              <a:rPr lang="sk-SK" sz="2800" b="1">
                <a:solidFill>
                  <a:srgbClr val="FF0000"/>
                </a:solidFill>
              </a:rPr>
              <a:t>c) plynné</a:t>
            </a:r>
            <a:r>
              <a:rPr lang="sk-SK" sz="2800" b="1"/>
              <a:t> </a:t>
            </a:r>
          </a:p>
          <a:p>
            <a:endParaRPr lang="sk-SK" sz="1000" b="1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/>
            </a:gs>
            <a:gs pos="100000">
              <a:schemeClr val="hlink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sk-SK" sz="2800" b="1">
                <a:solidFill>
                  <a:srgbClr val="008000"/>
                </a:solidFill>
                <a:latin typeface="Comic Sans MS" pitchFamily="66" charset="0"/>
              </a:rPr>
              <a:t>Preskúšajte sa ! </a:t>
            </a:r>
            <a:br>
              <a:rPr lang="sk-SK" sz="2800" b="1">
                <a:solidFill>
                  <a:srgbClr val="008000"/>
                </a:solidFill>
                <a:latin typeface="Comic Sans MS" pitchFamily="66" charset="0"/>
              </a:rPr>
            </a:br>
            <a:r>
              <a:rPr lang="sk-SK" sz="2800" b="1">
                <a:solidFill>
                  <a:srgbClr val="008000"/>
                </a:solidFill>
                <a:latin typeface="Comic Sans MS" pitchFamily="66" charset="0"/>
              </a:rPr>
              <a:t>Skúste správne zatriediť dané slová</a:t>
            </a:r>
            <a:r>
              <a:rPr lang="sk-SK" sz="2800">
                <a:solidFill>
                  <a:srgbClr val="008000"/>
                </a:solidFill>
                <a:latin typeface="Comic Sans MS" pitchFamily="66" charset="0"/>
              </a:rPr>
              <a:t> :</a:t>
            </a:r>
            <a:endParaRPr lang="cs-CZ" sz="2800">
              <a:solidFill>
                <a:srgbClr val="008000"/>
              </a:solidFill>
              <a:latin typeface="Comic Sans MS" pitchFamily="66" charset="0"/>
            </a:endParaRPr>
          </a:p>
        </p:txBody>
      </p:sp>
      <p:graphicFrame>
        <p:nvGraphicFramePr>
          <p:cNvPr id="15429" name="Group 69"/>
          <p:cNvGraphicFramePr>
            <a:graphicFrameLocks noGrp="1"/>
          </p:cNvGraphicFramePr>
          <p:nvPr>
            <p:ph type="tbl" idx="1"/>
          </p:nvPr>
        </p:nvGraphicFramePr>
        <p:xfrm>
          <a:off x="1066800" y="3124200"/>
          <a:ext cx="6781800" cy="3596640"/>
        </p:xfrm>
        <a:graphic>
          <a:graphicData uri="http://schemas.openxmlformats.org/drawingml/2006/table">
            <a:tbl>
              <a:tblPr/>
              <a:tblGrid>
                <a:gridCol w="3390900"/>
                <a:gridCol w="33909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</a:rPr>
                        <a:t>telesá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00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</a:rPr>
                        <a:t>látky</a:t>
                      </a: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00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     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09600" y="13716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>
                <a:solidFill>
                  <a:srgbClr val="660066"/>
                </a:solidFill>
                <a:latin typeface="Comic Sans MS" pitchFamily="66" charset="0"/>
              </a:rPr>
              <a:t>voda v pohári, benzín, vzduch v pľúcach, papier, oxid uhličitý, stôl</a:t>
            </a:r>
            <a:endParaRPr lang="cs-CZ"/>
          </a:p>
        </p:txBody>
      </p:sp>
      <p:sp>
        <p:nvSpPr>
          <p:cNvPr id="15434" name="Text Box 74"/>
          <p:cNvSpPr txBox="1">
            <a:spLocks noChangeArrowheads="1"/>
          </p:cNvSpPr>
          <p:nvPr/>
        </p:nvSpPr>
        <p:spPr bwMode="auto">
          <a:xfrm>
            <a:off x="3048000" y="25908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rgbClr val="006600"/>
                </a:solidFill>
                <a:latin typeface="Comic Sans MS" pitchFamily="66" charset="0"/>
              </a:rPr>
              <a:t>Skontrolujte sa !</a:t>
            </a:r>
            <a:endParaRPr lang="cs-CZ" b="1">
              <a:solidFill>
                <a:srgbClr val="006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2800">
                <a:solidFill>
                  <a:srgbClr val="0000FF"/>
                </a:solidFill>
                <a:latin typeface="Arial" charset="0"/>
              </a:rPr>
              <a:t>Poznáme rôzne veci okolo nás:</a:t>
            </a:r>
            <a:endParaRPr lang="cs-CZ" sz="2800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397000" y="1828800"/>
          <a:ext cx="1727200" cy="2438400"/>
        </p:xfrm>
        <a:graphic>
          <a:graphicData uri="http://schemas.openxmlformats.org/presentationml/2006/ole">
            <p:oleObj spid="_x0000_s4101" name="Rastrový obrázek" r:id="rId3" imgW="571731" imgH="952633" progId="PBrush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6172200" y="4586288"/>
          <a:ext cx="1257300" cy="1262062"/>
        </p:xfrm>
        <a:graphic>
          <a:graphicData uri="http://schemas.openxmlformats.org/presentationml/2006/ole">
            <p:oleObj spid="_x0000_s4102" name="Rastrový obrázek" r:id="rId4" imgW="952633" imgH="847843" progId="PBrush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762000" y="4662488"/>
          <a:ext cx="1371600" cy="1062037"/>
        </p:xfrm>
        <a:graphic>
          <a:graphicData uri="http://schemas.openxmlformats.org/presentationml/2006/ole">
            <p:oleObj spid="_x0000_s4103" name="Rastrový obrázek" r:id="rId5" imgW="952633" imgH="781159" progId="PBrush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3048000" y="4381500"/>
          <a:ext cx="1414463" cy="1485900"/>
        </p:xfrm>
        <a:graphic>
          <a:graphicData uri="http://schemas.openxmlformats.org/presentationml/2006/ole">
            <p:oleObj spid="_x0000_s4104" name="Rastrový obrázek" r:id="rId6" imgW="695238" imgH="952633" progId="PBrush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4343400" y="2133600"/>
          <a:ext cx="1352550" cy="1600200"/>
        </p:xfrm>
        <a:graphic>
          <a:graphicData uri="http://schemas.openxmlformats.org/presentationml/2006/ole">
            <p:oleObj spid="_x0000_s4105" name="Rastrový obrázek" r:id="rId7" imgW="743054" imgH="952633" progId="PBrush">
              <p:embed/>
            </p:oleObj>
          </a:graphicData>
        </a:graphic>
      </p:graphicFrame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066800" y="565308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>
                <a:solidFill>
                  <a:schemeClr val="accent2"/>
                </a:solidFill>
                <a:latin typeface="Arial" charset="0"/>
              </a:rPr>
              <a:t>kľúče</a:t>
            </a:r>
            <a:endParaRPr lang="cs-CZ" sz="28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30200" y="2209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>
                <a:solidFill>
                  <a:schemeClr val="accent2"/>
                </a:solidFill>
                <a:latin typeface="Arial" charset="0"/>
              </a:rPr>
              <a:t>skriňa</a:t>
            </a:r>
            <a:endParaRPr lang="cs-CZ" sz="28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343400" y="1676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>
                <a:solidFill>
                  <a:schemeClr val="accent2"/>
                </a:solidFill>
                <a:latin typeface="Arial" charset="0"/>
              </a:rPr>
              <a:t>glóbus</a:t>
            </a:r>
            <a:endParaRPr lang="cs-CZ" sz="28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400800" y="40528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>
                <a:solidFill>
                  <a:schemeClr val="accent2"/>
                </a:solidFill>
                <a:latin typeface="Arial" charset="0"/>
              </a:rPr>
              <a:t>mobilný</a:t>
            </a:r>
            <a:endParaRPr lang="cs-CZ" sz="28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5867400" y="5881688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>
                <a:solidFill>
                  <a:schemeClr val="accent2"/>
                </a:solidFill>
                <a:latin typeface="Arial" charset="0"/>
              </a:rPr>
              <a:t>telefón</a:t>
            </a:r>
            <a:endParaRPr lang="cs-CZ" sz="28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962400" y="49530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>
                <a:solidFill>
                  <a:schemeClr val="accent2"/>
                </a:solidFill>
                <a:latin typeface="Arial" charset="0"/>
              </a:rPr>
              <a:t>nožnice</a:t>
            </a:r>
            <a:endParaRPr lang="cs-CZ" sz="2800">
              <a:solidFill>
                <a:schemeClr val="accent2"/>
              </a:solidFill>
              <a:latin typeface="Arial" charset="0"/>
            </a:endParaRPr>
          </a:p>
        </p:txBody>
      </p:sp>
      <p:graphicFrame>
        <p:nvGraphicFramePr>
          <p:cNvPr id="4115" name="Object 19"/>
          <p:cNvGraphicFramePr>
            <a:graphicFrameLocks noChangeAspect="1"/>
          </p:cNvGraphicFramePr>
          <p:nvPr/>
        </p:nvGraphicFramePr>
        <p:xfrm>
          <a:off x="6934200" y="1143000"/>
          <a:ext cx="1447800" cy="1905000"/>
        </p:xfrm>
        <a:graphic>
          <a:graphicData uri="http://schemas.openxmlformats.org/presentationml/2006/ole">
            <p:oleObj spid="_x0000_s4115" name="Rastrový obrázek" r:id="rId8" imgW="657317" imgH="952633" progId="PBrush">
              <p:embed/>
            </p:oleObj>
          </a:graphicData>
        </a:graphic>
      </p:graphicFrame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6858000" y="2971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>
                <a:solidFill>
                  <a:schemeClr val="accent2"/>
                </a:solidFill>
                <a:latin typeface="Arial" charset="0"/>
              </a:rPr>
              <a:t>pohár</a:t>
            </a:r>
            <a:endParaRPr lang="cs-CZ" sz="280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8382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CC3300"/>
              </a:buClr>
              <a:buFont typeface="Wingdings" pitchFamily="2" charset="2"/>
              <a:buChar char="Ø"/>
            </a:pPr>
            <a:r>
              <a:rPr lang="sk-SK"/>
              <a:t> </a:t>
            </a:r>
            <a:r>
              <a:rPr lang="sk-SK" sz="3200">
                <a:latin typeface="Arial" charset="0"/>
              </a:rPr>
              <a:t>všetky veci okolo nás vo fyzike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k-SK" sz="3200">
                <a:latin typeface="Arial" charset="0"/>
              </a:rPr>
              <a:t>   voláme </a:t>
            </a:r>
            <a:r>
              <a:rPr lang="sk-SK" sz="3200" b="1" smtClean="0">
                <a:solidFill>
                  <a:srgbClr val="D60093"/>
                </a:solidFill>
                <a:latin typeface="Arial" charset="0"/>
              </a:rPr>
              <a:t>t</a:t>
            </a:r>
            <a:r>
              <a:rPr lang="en-GB" sz="3200" b="1" smtClean="0">
                <a:solidFill>
                  <a:srgbClr val="D60093"/>
                </a:solidFill>
                <a:latin typeface="Arial" charset="0"/>
              </a:rPr>
              <a:t>....</a:t>
            </a:r>
            <a:r>
              <a:rPr lang="sk-SK" sz="3200" b="1" smtClean="0">
                <a:solidFill>
                  <a:srgbClr val="D60093"/>
                </a:solidFill>
                <a:latin typeface="Arial" charset="0"/>
              </a:rPr>
              <a:t>á</a:t>
            </a:r>
            <a:r>
              <a:rPr lang="sk-SK" sz="3200" b="1" smtClean="0">
                <a:latin typeface="Arial" charset="0"/>
              </a:rPr>
              <a:t> </a:t>
            </a:r>
            <a:endParaRPr lang="sk-SK" sz="3200" b="1">
              <a:latin typeface="Arial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sk-SK" sz="3200" b="1">
              <a:latin typeface="Arial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sk-SK" sz="3200" b="1">
              <a:latin typeface="Arial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sk-SK" sz="3200">
                <a:solidFill>
                  <a:srgbClr val="CC3300"/>
                </a:solidFill>
                <a:latin typeface="Arial" charset="0"/>
              </a:rPr>
              <a:t> </a:t>
            </a:r>
            <a:r>
              <a:rPr lang="sk-SK" sz="3200">
                <a:latin typeface="Arial" charset="0"/>
              </a:rPr>
              <a:t>telesá sa od seba môžu </a:t>
            </a:r>
            <a:r>
              <a:rPr lang="sk-SK" sz="3200" smtClean="0">
                <a:latin typeface="Arial" charset="0"/>
              </a:rPr>
              <a:t>odlišovať</a:t>
            </a:r>
          </a:p>
          <a:p>
            <a:pPr>
              <a:spcBef>
                <a:spcPct val="50000"/>
              </a:spcBef>
            </a:pPr>
            <a:r>
              <a:rPr lang="en-GB" sz="3200" smtClean="0">
                <a:latin typeface="Arial" charset="0"/>
              </a:rPr>
              <a:t>    </a:t>
            </a:r>
            <a:r>
              <a:rPr lang="sk-SK" sz="3200" smtClean="0">
                <a:solidFill>
                  <a:srgbClr val="FF0000"/>
                </a:solidFill>
                <a:latin typeface="Arial" charset="0"/>
              </a:rPr>
              <a:t>Čím</a:t>
            </a:r>
            <a:r>
              <a:rPr lang="en-GB" sz="3200" smtClean="0">
                <a:solidFill>
                  <a:srgbClr val="FF0000"/>
                </a:solidFill>
                <a:latin typeface="Arial" charset="0"/>
              </a:rPr>
              <a:t>?</a:t>
            </a:r>
            <a:endParaRPr lang="sk-SK" sz="3200">
              <a:solidFill>
                <a:srgbClr val="FF0000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cs-CZ" sz="3200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ECFF"/>
            </a:gs>
            <a:gs pos="100000">
              <a:srgbClr val="66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772400" cy="1143000"/>
          </a:xfrm>
        </p:spPr>
        <p:txBody>
          <a:bodyPr/>
          <a:lstStyle/>
          <a:p>
            <a:r>
              <a:rPr lang="sk-SK" sz="3600">
                <a:solidFill>
                  <a:srgbClr val="000099"/>
                </a:solidFill>
                <a:latin typeface="Comic Sans MS" pitchFamily="66" charset="0"/>
              </a:rPr>
              <a:t>Čím sa líšia tieto dve telesá ?</a:t>
            </a:r>
            <a:endParaRPr lang="cs-CZ" sz="360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14400" y="5715000"/>
            <a:ext cx="556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k-SK" sz="3600">
                <a:solidFill>
                  <a:srgbClr val="000099"/>
                </a:solidFill>
                <a:latin typeface="Comic Sans MS" pitchFamily="66" charset="0"/>
              </a:rPr>
              <a:t> </a:t>
            </a:r>
            <a:r>
              <a:rPr lang="sk-SK" sz="3600" b="1">
                <a:solidFill>
                  <a:srgbClr val="000099"/>
                </a:solidFill>
                <a:latin typeface="Comic Sans MS" pitchFamily="66" charset="0"/>
              </a:rPr>
              <a:t>veľkosťou</a:t>
            </a:r>
            <a:endParaRPr lang="cs-CZ" sz="3600">
              <a:solidFill>
                <a:srgbClr val="000099"/>
              </a:solidFill>
              <a:latin typeface="Comic Sans MS" pitchFamily="66" charset="0"/>
            </a:endParaRP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676400" y="2286000"/>
          <a:ext cx="1905000" cy="1295400"/>
        </p:xfrm>
        <a:graphic>
          <a:graphicData uri="http://schemas.openxmlformats.org/presentationml/2006/ole">
            <p:oleObj spid="_x0000_s6149" name="Rastrový obrázek" r:id="rId3" imgW="952633" imgH="514422" progId="PBrush">
              <p:embed/>
            </p:oleObj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4427538" y="2924175"/>
          <a:ext cx="3200400" cy="2066925"/>
        </p:xfrm>
        <a:graphic>
          <a:graphicData uri="http://schemas.openxmlformats.org/presentationml/2006/ole">
            <p:oleObj spid="_x0000_s6150" name="Rastrový obrázek" r:id="rId4" imgW="952633" imgH="514422" progId="PBrush">
              <p:embed/>
            </p:oleObj>
          </a:graphicData>
        </a:graphic>
      </p:graphicFrame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sz="3200">
                <a:solidFill>
                  <a:schemeClr val="tx1"/>
                </a:solidFill>
                <a:latin typeface="Comic Sans MS" pitchFamily="66" charset="0"/>
              </a:rPr>
              <a:t>Aký rozdiel je medzi týmito telesami ?</a:t>
            </a:r>
            <a:endParaRPr lang="cs-CZ" sz="320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371600" y="5562600"/>
            <a:ext cx="609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k-SK" sz="3200" b="1">
                <a:latin typeface="Comic Sans MS" pitchFamily="66" charset="0"/>
              </a:rPr>
              <a:t> farba</a:t>
            </a:r>
            <a:endParaRPr lang="cs-CZ" sz="3200">
              <a:latin typeface="Comic Sans MS" pitchFamily="66" charset="0"/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905000" y="2438400"/>
          <a:ext cx="1295400" cy="1981200"/>
        </p:xfrm>
        <a:graphic>
          <a:graphicData uri="http://schemas.openxmlformats.org/presentationml/2006/ole">
            <p:oleObj spid="_x0000_s7173" name="Rastrový obrázek" r:id="rId4" imgW="523810" imgH="952633" progId="PBrush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5410200" y="2514600"/>
          <a:ext cx="1219200" cy="1828800"/>
        </p:xfrm>
        <a:graphic>
          <a:graphicData uri="http://schemas.openxmlformats.org/presentationml/2006/ole">
            <p:oleObj spid="_x0000_s7174" name="Rastrový obrázek" r:id="rId5" imgW="533474" imgH="952633" progId="PBrush">
              <p:embed/>
            </p:oleObj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>
                <a:solidFill>
                  <a:srgbClr val="990099"/>
                </a:solidFill>
                <a:latin typeface="Comic Sans MS" pitchFamily="66" charset="0"/>
              </a:rPr>
              <a:t>Čo ste postrehli teraz ? V čom sú iné tieto telesá ?</a:t>
            </a:r>
            <a:endParaRPr lang="cs-CZ" sz="3200">
              <a:solidFill>
                <a:srgbClr val="990099"/>
              </a:solidFill>
              <a:latin typeface="Comic Sans MS" pitchFamily="66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143000" y="5257800"/>
            <a:ext cx="609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sk-SK" sz="3200">
                <a:solidFill>
                  <a:srgbClr val="990099"/>
                </a:solidFill>
                <a:latin typeface="Comic Sans MS" pitchFamily="66" charset="0"/>
              </a:rPr>
              <a:t> telesá majú odlišný </a:t>
            </a:r>
            <a:r>
              <a:rPr lang="sk-SK" sz="3200" b="1">
                <a:solidFill>
                  <a:srgbClr val="990099"/>
                </a:solidFill>
                <a:latin typeface="Comic Sans MS" pitchFamily="66" charset="0"/>
              </a:rPr>
              <a:t>tvar</a:t>
            </a:r>
            <a:endParaRPr lang="cs-CZ" sz="3200">
              <a:solidFill>
                <a:srgbClr val="990099"/>
              </a:solidFill>
              <a:latin typeface="Comic Sans MS" pitchFamily="66" charset="0"/>
            </a:endParaRP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057400" y="2362200"/>
          <a:ext cx="923925" cy="2228850"/>
        </p:xfrm>
        <a:graphic>
          <a:graphicData uri="http://schemas.openxmlformats.org/presentationml/2006/ole">
            <p:oleObj spid="_x0000_s8196" name="Rastrový obrázek" r:id="rId3" imgW="923810" imgH="2228571" progId="PBrush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5334000" y="2895600"/>
          <a:ext cx="1066800" cy="1409700"/>
        </p:xfrm>
        <a:graphic>
          <a:graphicData uri="http://schemas.openxmlformats.org/presentationml/2006/ole">
            <p:oleObj spid="_x0000_s8197" name="Rastrový obrázek" r:id="rId4" imgW="504762" imgH="952633" progId="PBrush">
              <p:embed/>
            </p:oleObj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19138" y="381000"/>
            <a:ext cx="8001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sk-SK" sz="2800">
                <a:latin typeface="Arial" charset="0"/>
              </a:rPr>
              <a:t>- veľkosť, farba, tvar </a:t>
            </a:r>
            <a:r>
              <a:rPr lang="sk-SK" sz="2800">
                <a:latin typeface="Arial" charset="0"/>
                <a:cs typeface="Arial" charset="0"/>
              </a:rPr>
              <a:t>→</a:t>
            </a:r>
            <a:r>
              <a:rPr lang="sk-SK" sz="28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sk-SK" sz="2800">
                <a:latin typeface="Arial" charset="0"/>
              </a:rPr>
              <a:t>voláme</a:t>
            </a:r>
            <a:r>
              <a:rPr lang="sk-SK" sz="28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sk-SK" sz="2800" b="1">
                <a:solidFill>
                  <a:srgbClr val="FF0000"/>
                </a:solidFill>
                <a:latin typeface="Arial" charset="0"/>
              </a:rPr>
              <a:t>vlastnosti</a:t>
            </a:r>
            <a:r>
              <a:rPr lang="sk-SK" sz="28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sk-SK" sz="2800">
                <a:latin typeface="Arial" charset="0"/>
              </a:rPr>
              <a:t>telies</a:t>
            </a:r>
            <a:endParaRPr lang="cs-CZ" sz="2800">
              <a:latin typeface="Arial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19138" y="1371600"/>
            <a:ext cx="83058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k-SK" sz="2800">
                <a:latin typeface="Arial" charset="0"/>
              </a:rPr>
              <a:t>- telesá sú zložené z </a:t>
            </a:r>
            <a:r>
              <a:rPr lang="sk-SK" sz="2800" b="1">
                <a:solidFill>
                  <a:srgbClr val="006600"/>
                </a:solidFill>
                <a:latin typeface="Arial" charset="0"/>
              </a:rPr>
              <a:t>látok</a:t>
            </a:r>
            <a:endParaRPr lang="cs-CZ" b="1">
              <a:solidFill>
                <a:srgbClr val="006600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55650" y="2708275"/>
            <a:ext cx="73914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k-SK" sz="2800" b="1">
                <a:solidFill>
                  <a:srgbClr val="0000FF"/>
                </a:solidFill>
                <a:latin typeface="Arial" charset="0"/>
              </a:rPr>
              <a:t>a) pevné látky</a:t>
            </a:r>
            <a:r>
              <a:rPr lang="sk-SK" sz="2800">
                <a:latin typeface="Arial" charset="0"/>
              </a:rPr>
              <a:t> (drevo, sklo, plast, železo)</a:t>
            </a:r>
            <a:endParaRPr lang="cs-CZ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55650" y="4005263"/>
            <a:ext cx="76962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k-SK" sz="2800" b="1">
                <a:solidFill>
                  <a:srgbClr val="0000FF"/>
                </a:solidFill>
                <a:latin typeface="Arial" charset="0"/>
              </a:rPr>
              <a:t>b) kvapalné látky</a:t>
            </a:r>
            <a:r>
              <a:rPr lang="sk-SK" sz="2800">
                <a:latin typeface="Arial" charset="0"/>
              </a:rPr>
              <a:t> (voda, benzín, čaj, džús)</a:t>
            </a:r>
            <a:endParaRPr lang="cs-CZ" sz="2800">
              <a:latin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55650" y="5157788"/>
            <a:ext cx="6858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k-SK" sz="2800" b="1">
                <a:solidFill>
                  <a:srgbClr val="0000FF"/>
                </a:solidFill>
                <a:latin typeface="Arial" charset="0"/>
              </a:rPr>
              <a:t>c) plynné látky</a:t>
            </a:r>
            <a:r>
              <a:rPr lang="sk-SK" sz="2800">
                <a:latin typeface="Arial" charset="0"/>
              </a:rPr>
              <a:t> (vzduch, kyslík, dusík)</a:t>
            </a:r>
            <a:endParaRPr lang="cs-CZ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ACACA"/>
            </a:gs>
            <a:gs pos="50000">
              <a:schemeClr val="bg1"/>
            </a:gs>
            <a:gs pos="100000">
              <a:srgbClr val="CACAC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200">
                <a:solidFill>
                  <a:schemeClr val="tx1"/>
                </a:solidFill>
                <a:latin typeface="Comic Sans MS" pitchFamily="66" charset="0"/>
              </a:rPr>
              <a:t>Podľa toho z akej látky sú telesá zhotovené delíme ich do troch skupín :</a:t>
            </a:r>
            <a:endParaRPr lang="cs-CZ" sz="320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438400" y="22860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3200">
                <a:latin typeface="Comic Sans MS" pitchFamily="66" charset="0"/>
              </a:rPr>
              <a:t>1. pevné telesá</a:t>
            </a:r>
            <a:endParaRPr lang="cs-CZ" sz="3200">
              <a:latin typeface="Comic Sans MS" pitchFamily="66" charset="0"/>
            </a:endParaRPr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1905000" y="3352800"/>
          <a:ext cx="1524000" cy="1247775"/>
        </p:xfrm>
        <a:graphic>
          <a:graphicData uri="http://schemas.openxmlformats.org/presentationml/2006/ole">
            <p:oleObj spid="_x0000_s10249" name="Rastrový obrázek" r:id="rId3" imgW="952633" imgH="866896" progId="PBrush">
              <p:embed/>
            </p:oleObj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4191000" y="4495800"/>
          <a:ext cx="1447800" cy="1447800"/>
        </p:xfrm>
        <a:graphic>
          <a:graphicData uri="http://schemas.openxmlformats.org/presentationml/2006/ole">
            <p:oleObj spid="_x0000_s10251" name="Rastrový obrázek" r:id="rId4" imgW="752381" imgH="952633" progId="PBrush">
              <p:embed/>
            </p:oleObj>
          </a:graphicData>
        </a:graphic>
      </p:graphicFrame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066800" y="4648200"/>
            <a:ext cx="213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solidFill>
                  <a:srgbClr val="FF33CC"/>
                </a:solidFill>
                <a:latin typeface="Comic Sans MS" pitchFamily="66" charset="0"/>
              </a:rPr>
              <a:t>kniha</a:t>
            </a:r>
            <a:endParaRPr lang="cs-CZ" sz="3200" b="1">
              <a:solidFill>
                <a:srgbClr val="FF33CC"/>
              </a:solidFill>
              <a:latin typeface="Comic Sans MS" pitchFamily="66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410200" y="38100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solidFill>
                  <a:srgbClr val="FF33CC"/>
                </a:solidFill>
                <a:latin typeface="Comic Sans MS" pitchFamily="66" charset="0"/>
              </a:rPr>
              <a:t>hrebeň</a:t>
            </a:r>
            <a:endParaRPr lang="cs-CZ" sz="3200" b="1">
              <a:solidFill>
                <a:srgbClr val="FF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/>
            </a:gs>
            <a:gs pos="100000">
              <a:srgbClr val="FFCC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4824"/>
            <a:ext cx="7846640" cy="4320480"/>
          </a:xfrm>
        </p:spPr>
        <p:txBody>
          <a:bodyPr/>
          <a:lstStyle/>
          <a:p>
            <a:r>
              <a:rPr lang="en-GB" sz="2400" err="1" smtClean="0">
                <a:latin typeface="Comic Sans MS" pitchFamily="66" charset="0"/>
              </a:rPr>
              <a:t>kvapka</a:t>
            </a:r>
            <a:r>
              <a:rPr lang="en-GB" sz="2400" smtClean="0">
                <a:latin typeface="Comic Sans MS" pitchFamily="66" charset="0"/>
              </a:rPr>
              <a:t> </a:t>
            </a:r>
            <a:r>
              <a:rPr lang="en-GB" sz="2400" err="1" smtClean="0">
                <a:latin typeface="Comic Sans MS" pitchFamily="66" charset="0"/>
              </a:rPr>
              <a:t>vody</a:t>
            </a:r>
            <a:r>
              <a:rPr lang="en-GB" sz="2400" smtClean="0">
                <a:latin typeface="Comic Sans MS" pitchFamily="66" charset="0"/>
              </a:rPr>
              <a:t>, </a:t>
            </a:r>
            <a:r>
              <a:rPr lang="en-GB" sz="2400" err="1" smtClean="0">
                <a:latin typeface="Comic Sans MS" pitchFamily="66" charset="0"/>
              </a:rPr>
              <a:t>Ropná</a:t>
            </a:r>
            <a:r>
              <a:rPr lang="en-GB" sz="2400" smtClean="0">
                <a:latin typeface="Comic Sans MS" pitchFamily="66" charset="0"/>
              </a:rPr>
              <a:t> </a:t>
            </a:r>
            <a:r>
              <a:rPr lang="en-GB" sz="2400" err="1" smtClean="0">
                <a:latin typeface="Comic Sans MS" pitchFamily="66" charset="0"/>
              </a:rPr>
              <a:t>škvrna</a:t>
            </a:r>
            <a:r>
              <a:rPr lang="en-GB" sz="2400" smtClean="0">
                <a:latin typeface="Comic Sans MS" pitchFamily="66" charset="0"/>
              </a:rPr>
              <a:t> </a:t>
            </a:r>
            <a:endParaRPr lang="cs-CZ" sz="2400">
              <a:latin typeface="Comic Sans MS" pitchFamily="66" charset="0"/>
            </a:endParaRPr>
          </a:p>
        </p:txBody>
      </p:sp>
      <p:pic>
        <p:nvPicPr>
          <p:cNvPr id="2" name="Picture 6" descr="Biorezonančne upravená voda – EZOpre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92896"/>
            <a:ext cx="2983013" cy="1988676"/>
          </a:xfrm>
          <a:prstGeom prst="rect">
            <a:avLst/>
          </a:prstGeom>
          <a:noFill/>
        </p:spPr>
      </p:pic>
      <p:pic>
        <p:nvPicPr>
          <p:cNvPr id="11272" name="Picture 8" descr="Ropná škvrna zasiahla turistami vyhľadávaný thajský ostrov Samet - 24hod.s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717032"/>
            <a:ext cx="2744377" cy="1832399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3059832" y="1052736"/>
            <a:ext cx="3780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cap="all" smtClean="0">
                <a:solidFill>
                  <a:srgbClr val="FFCC00"/>
                </a:solidFill>
                <a:latin typeface="Segoe Print" pitchFamily="2" charset="0"/>
              </a:rPr>
              <a:t>2. </a:t>
            </a:r>
            <a:r>
              <a:rPr lang="en-GB" b="1" cap="all" err="1" smtClean="0">
                <a:solidFill>
                  <a:srgbClr val="FFCC00"/>
                </a:solidFill>
                <a:latin typeface="Segoe Print" pitchFamily="2" charset="0"/>
              </a:rPr>
              <a:t>kvapaln</a:t>
            </a:r>
            <a:r>
              <a:rPr lang="sk-SK" b="1" cap="all" smtClean="0">
                <a:solidFill>
                  <a:srgbClr val="FFCC00"/>
                </a:solidFill>
                <a:latin typeface="Segoe Print" pitchFamily="2" charset="0"/>
              </a:rPr>
              <a:t>é</a:t>
            </a:r>
            <a:r>
              <a:rPr lang="en-GB" b="1" cap="all" smtClean="0">
                <a:solidFill>
                  <a:srgbClr val="FFCC00"/>
                </a:solidFill>
                <a:latin typeface="Segoe Print" pitchFamily="2" charset="0"/>
              </a:rPr>
              <a:t> </a:t>
            </a:r>
            <a:r>
              <a:rPr lang="en-GB" b="1" cap="all" err="1" smtClean="0">
                <a:solidFill>
                  <a:srgbClr val="FFCC00"/>
                </a:solidFill>
                <a:latin typeface="Segoe Print" pitchFamily="2" charset="0"/>
              </a:rPr>
              <a:t>teles</a:t>
            </a:r>
            <a:r>
              <a:rPr lang="sk-SK" b="1" cap="all" smtClean="0">
                <a:solidFill>
                  <a:srgbClr val="FFCC00"/>
                </a:solidFill>
                <a:latin typeface="Segoe Print" pitchFamily="2" charset="0"/>
              </a:rPr>
              <a:t>á</a:t>
            </a:r>
            <a:endParaRPr lang="en-GB" b="1" cap="all">
              <a:solidFill>
                <a:srgbClr val="FFCC0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427</TotalTime>
  <Words>205</Words>
  <Application>Microsoft Office PowerPoint</Application>
  <PresentationFormat>Předvádění na obrazovce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Bohatý</vt:lpstr>
      <vt:lpstr>Rastrový obrázek</vt:lpstr>
      <vt:lpstr>Snímek 1</vt:lpstr>
      <vt:lpstr>Snímek 2</vt:lpstr>
      <vt:lpstr>Snímek 3</vt:lpstr>
      <vt:lpstr>Čím sa líšia tieto dve telesá ?</vt:lpstr>
      <vt:lpstr>Aký rozdiel je medzi týmito telesami ?</vt:lpstr>
      <vt:lpstr>Čo ste postrehli teraz ? V čom sú iné tieto telesá ?</vt:lpstr>
      <vt:lpstr>Snímek 7</vt:lpstr>
      <vt:lpstr>Podľa toho z akej látky sú telesá zhotovené delíme ich do troch skupín :</vt:lpstr>
      <vt:lpstr>kvapka vody, Ropná škvrna </vt:lpstr>
      <vt:lpstr>3. plynné telesá   Jupiter             bublinky    </vt:lpstr>
      <vt:lpstr>Snímek 11</vt:lpstr>
      <vt:lpstr>Preskúšajte sa !  Skúste správne zatriediť dané slová :</vt:lpstr>
    </vt:vector>
  </TitlesOfParts>
  <Company>myjava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student</dc:creator>
  <cp:lastModifiedBy>Andrej</cp:lastModifiedBy>
  <cp:revision>25</cp:revision>
  <dcterms:created xsi:type="dcterms:W3CDTF">2006-08-16T09:25:41Z</dcterms:created>
  <dcterms:modified xsi:type="dcterms:W3CDTF">2020-09-19T14:59:59Z</dcterms:modified>
</cp:coreProperties>
</file>