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70" r:id="rId10"/>
    <p:sldId id="272" r:id="rId11"/>
    <p:sldId id="273" r:id="rId12"/>
    <p:sldId id="277" r:id="rId13"/>
    <p:sldId id="278" r:id="rId14"/>
    <p:sldId id="315" r:id="rId15"/>
    <p:sldId id="280" r:id="rId16"/>
    <p:sldId id="281" r:id="rId17"/>
    <p:sldId id="316" r:id="rId18"/>
    <p:sldId id="282" r:id="rId19"/>
    <p:sldId id="283" r:id="rId20"/>
    <p:sldId id="284" r:id="rId21"/>
    <p:sldId id="285" r:id="rId22"/>
    <p:sldId id="286" r:id="rId23"/>
    <p:sldId id="287" r:id="rId24"/>
    <p:sldId id="293" r:id="rId25"/>
    <p:sldId id="294" r:id="rId26"/>
    <p:sldId id="296" r:id="rId27"/>
    <p:sldId id="297" r:id="rId28"/>
    <p:sldId id="299" r:id="rId29"/>
    <p:sldId id="300" r:id="rId30"/>
    <p:sldId id="317" r:id="rId31"/>
    <p:sldId id="301" r:id="rId32"/>
    <p:sldId id="304" r:id="rId33"/>
    <p:sldId id="305" r:id="rId34"/>
    <p:sldId id="306" r:id="rId35"/>
    <p:sldId id="307" r:id="rId36"/>
    <p:sldId id="308" r:id="rId37"/>
    <p:sldId id="309" r:id="rId38"/>
    <p:sldId id="311" r:id="rId39"/>
    <p:sldId id="312" r:id="rId40"/>
    <p:sldId id="313" r:id="rId41"/>
    <p:sldId id="314" r:id="rId42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87AF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 sz="240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sk-SK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3C23ADC6-D82F-4973-9595-DC65F03EAC5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C2F43-F112-4A81-8867-428160F8E16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A5D5E-C423-4217-940F-696E3BE8120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E2FFA-6BA3-49D1-B177-D7F246810EE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0FC0-E53F-4C95-98F4-4A939AED87A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69D4F-CA02-42A7-8E24-C4E6A29B05F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85424-BCF9-4CC5-A3A6-02F980AC53E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0CB97-9242-4359-A319-864585CAC54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191B-CA95-4AF8-AD05-F1D4461EF40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8A8E6-A23A-4F89-8593-AAC1353465C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635DA-45CB-433C-8D97-ABD74ED797F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36CEE-1EAD-43A0-A786-950D11CBA42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8594D2E6-303D-45CD-BF98-64AE959D18E1}" type="slidenum">
              <a:rPr lang="sk-SK" altLang="sk-SK"/>
              <a:pPr/>
              <a:t>‹#›</a:t>
            </a:fld>
            <a:endParaRPr lang="sk-SK" altLang="sk-SK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Počítač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05000"/>
            <a:ext cx="8207375" cy="1309688"/>
          </a:xfrm>
        </p:spPr>
        <p:txBody>
          <a:bodyPr/>
          <a:lstStyle/>
          <a:p>
            <a:pPr eaLnBrk="1" hangingPunct="1"/>
            <a:r>
              <a:rPr lang="sk-SK" altLang="sk-SK" smtClean="0"/>
              <a:t>univerzálny programovateľný stroj na spracovanie údajov</a:t>
            </a:r>
          </a:p>
        </p:txBody>
      </p:sp>
      <p:pic>
        <p:nvPicPr>
          <p:cNvPr id="4100" name="Picture 4" descr="MCj04040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714750"/>
            <a:ext cx="2970213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Paralelný port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244725"/>
          </a:xfrm>
        </p:spPr>
        <p:txBody>
          <a:bodyPr/>
          <a:lstStyle/>
          <a:p>
            <a:pPr eaLnBrk="1" hangingPunct="1"/>
            <a:r>
              <a:rPr lang="sk-SK" altLang="sk-SK" smtClean="0"/>
              <a:t>LPT</a:t>
            </a:r>
          </a:p>
          <a:p>
            <a:pPr eaLnBrk="1" hangingPunct="1"/>
            <a:r>
              <a:rPr lang="sk-SK" altLang="sk-SK" smtClean="0"/>
              <a:t>umožňuje rýchlejší prenos údajov</a:t>
            </a:r>
          </a:p>
          <a:p>
            <a:pPr eaLnBrk="1" hangingPunct="1"/>
            <a:r>
              <a:rPr lang="sk-SK" altLang="sk-SK" smtClean="0"/>
              <a:t>môže sa naňho pripojiť sa ním tlačiareň, skener....</a:t>
            </a:r>
          </a:p>
        </p:txBody>
      </p:sp>
      <p:pic>
        <p:nvPicPr>
          <p:cNvPr id="14340" name="Picture 4" descr="paralel_v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149725"/>
            <a:ext cx="34559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USB port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3036888"/>
          </a:xfrm>
        </p:spPr>
        <p:txBody>
          <a:bodyPr/>
          <a:lstStyle/>
          <a:p>
            <a:pPr eaLnBrk="1" hangingPunct="1"/>
            <a:r>
              <a:rPr lang="sk-SK" altLang="sk-SK" smtClean="0"/>
              <a:t>moderný, rýchly a kvalitný</a:t>
            </a:r>
          </a:p>
          <a:p>
            <a:pPr eaLnBrk="1" hangingPunct="1"/>
            <a:r>
              <a:rPr lang="sk-SK" altLang="sk-SK" smtClean="0"/>
              <a:t>dosahuje vysoké prenosové rýchlosti</a:t>
            </a:r>
          </a:p>
          <a:p>
            <a:pPr eaLnBrk="1" hangingPunct="1"/>
            <a:r>
              <a:rPr lang="sk-SK" altLang="sk-SK" smtClean="0"/>
              <a:t>umožňuje pripojiť k počítači rôzne zariadenia – tlačiareň, skener, modem, dig. fotoaparát, myš, kameru....</a:t>
            </a:r>
          </a:p>
        </p:txBody>
      </p:sp>
      <p:pic>
        <p:nvPicPr>
          <p:cNvPr id="16388" name="Picture 4" descr="usb-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581525"/>
            <a:ext cx="208756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Na zadnej stene ešte vidíme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výstup z grafickej karty – pripojenie monitora</a:t>
            </a:r>
          </a:p>
          <a:p>
            <a:pPr eaLnBrk="1" hangingPunct="1"/>
            <a:r>
              <a:rPr lang="sk-SK" altLang="sk-SK" smtClean="0"/>
              <a:t>výstup zo zvukovej karty – pripojenie reproduktorov, mikrofónu, slúchadiel</a:t>
            </a:r>
          </a:p>
          <a:p>
            <a:pPr eaLnBrk="1" hangingPunct="1"/>
            <a:r>
              <a:rPr lang="sk-SK" altLang="sk-SK" smtClean="0"/>
              <a:t>výstup zo sieťovej karty – pripojenie do 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Pohľad dovnútra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05000"/>
            <a:ext cx="8351838" cy="4038600"/>
          </a:xfrm>
        </p:spPr>
        <p:txBody>
          <a:bodyPr/>
          <a:lstStyle/>
          <a:p>
            <a:pPr marL="0" indent="127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V základnej jednotke sa nachádzajú tieto komponenty:</a:t>
            </a:r>
          </a:p>
          <a:p>
            <a:pPr marL="0" indent="12700" eaLnBrk="1" hangingPunct="1">
              <a:lnSpc>
                <a:spcPct val="90000"/>
              </a:lnSpc>
            </a:pPr>
            <a:r>
              <a:rPr lang="sk-SK" altLang="sk-SK" sz="2700" smtClean="0"/>
              <a:t> základná procesorová doska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procesor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operačná pamäť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prídavné karty</a:t>
            </a:r>
          </a:p>
          <a:p>
            <a:pPr marL="0" indent="12700" eaLnBrk="1" hangingPunct="1">
              <a:lnSpc>
                <a:spcPct val="90000"/>
              </a:lnSpc>
            </a:pPr>
            <a:r>
              <a:rPr lang="sk-SK" altLang="sk-SK" sz="2700" smtClean="0"/>
              <a:t>  diskové zariadenia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pevný disk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disketová mechanika</a:t>
            </a:r>
          </a:p>
          <a:p>
            <a:pPr marL="833438" lvl="1" eaLnBrk="1" hangingPunct="1">
              <a:lnSpc>
                <a:spcPct val="90000"/>
              </a:lnSpc>
            </a:pPr>
            <a:r>
              <a:rPr lang="sk-SK" altLang="sk-SK" sz="2200" smtClean="0"/>
              <a:t>CD, DVD mechanika</a:t>
            </a:r>
          </a:p>
          <a:p>
            <a:pPr marL="0" indent="12700" eaLnBrk="1" hangingPunct="1">
              <a:lnSpc>
                <a:spcPct val="90000"/>
              </a:lnSpc>
            </a:pPr>
            <a:r>
              <a:rPr lang="sk-SK" altLang="sk-SK" sz="2700" smtClean="0"/>
              <a:t>  napájací zdroj </a:t>
            </a:r>
          </a:p>
          <a:p>
            <a:pPr marL="0" indent="12700"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700" smtClean="0"/>
          </a:p>
        </p:txBody>
      </p:sp>
      <p:pic>
        <p:nvPicPr>
          <p:cNvPr id="20484" name="Picture 4" descr="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349500"/>
            <a:ext cx="337978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Zdroj</a:t>
            </a:r>
          </a:p>
        </p:txBody>
      </p:sp>
      <p:sp>
        <p:nvSpPr>
          <p:cNvPr id="21507" name="Zástupný symbol obsahu 2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1381125"/>
          </a:xfrm>
        </p:spPr>
        <p:txBody>
          <a:bodyPr/>
          <a:lstStyle/>
          <a:p>
            <a:r>
              <a:rPr lang="sk-SK" altLang="sk-SK" smtClean="0"/>
              <a:t>Zabezpečuje dodanie elektrickej energie pre počítač</a:t>
            </a:r>
          </a:p>
        </p:txBody>
      </p:sp>
      <p:pic>
        <p:nvPicPr>
          <p:cNvPr id="21508" name="Picture 2" descr="http://synotw.synotloterie.cz/img/zdroj-pc-4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071813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Základná procesorová doska (MB)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7696200" cy="329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smtClean="0"/>
              <a:t>srdce počítača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smtClean="0"/>
              <a:t>stavebnicovo sa na ňu pripájajú ďalšie komponenty (procesor, RAM, prídavné karty)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smtClean="0"/>
              <a:t>základná doska umožňuje komunikáciu medzi týmito zariadeniami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smtClean="0"/>
          </a:p>
        </p:txBody>
      </p:sp>
      <p:pic>
        <p:nvPicPr>
          <p:cNvPr id="22532" name="Picture 4" descr="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500438"/>
            <a:ext cx="30956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Procesor  - CPU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05000"/>
            <a:ext cx="5222875" cy="4187825"/>
          </a:xfrm>
        </p:spPr>
        <p:txBody>
          <a:bodyPr/>
          <a:lstStyle/>
          <a:p>
            <a:pPr eaLnBrk="1" hangingPunct="1"/>
            <a:r>
              <a:rPr lang="sk-SK" altLang="sk-SK" smtClean="0"/>
              <a:t>mozog počítača</a:t>
            </a:r>
          </a:p>
          <a:p>
            <a:pPr eaLnBrk="1" hangingPunct="1"/>
            <a:r>
              <a:rPr lang="sk-SK" altLang="sk-SK" smtClean="0"/>
              <a:t>malý integrovaný obvod</a:t>
            </a:r>
          </a:p>
          <a:p>
            <a:pPr eaLnBrk="1" hangingPunct="1"/>
            <a:r>
              <a:rPr lang="sk-SK" altLang="sk-SK" smtClean="0"/>
              <a:t>spracúva vstupné údaje na výstupné na základe príkazov zapísaných v programoch, alebo zadaných používateľom počítača</a:t>
            </a:r>
          </a:p>
        </p:txBody>
      </p:sp>
      <p:pic>
        <p:nvPicPr>
          <p:cNvPr id="23556" name="Picture 4" descr="c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35902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Procesory môžu byť</a:t>
            </a:r>
          </a:p>
        </p:txBody>
      </p:sp>
      <p:sp>
        <p:nvSpPr>
          <p:cNvPr id="24579" name="Zástupný symbol obsahu 2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1595438"/>
          </a:xfrm>
        </p:spPr>
        <p:txBody>
          <a:bodyPr/>
          <a:lstStyle/>
          <a:p>
            <a:r>
              <a:rPr lang="sk-SK" altLang="sk-SK" smtClean="0"/>
              <a:t>jednojadrové</a:t>
            </a:r>
          </a:p>
          <a:p>
            <a:r>
              <a:rPr lang="sk-SK" altLang="sk-SK" smtClean="0"/>
              <a:t>viacjadrové</a:t>
            </a:r>
          </a:p>
        </p:txBody>
      </p:sp>
      <p:pic>
        <p:nvPicPr>
          <p:cNvPr id="24580" name="Picture 2" descr="http://www.tech2.com/media/images/img_1614_intel-core2-d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928938"/>
            <a:ext cx="42846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Procesor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typ procesora podľa výrobcu </a:t>
            </a:r>
          </a:p>
          <a:p>
            <a:pPr lvl="1" eaLnBrk="1" hangingPunct="1"/>
            <a:r>
              <a:rPr lang="sk-SK" altLang="sk-SK" smtClean="0"/>
              <a:t>INTEL – procesory Pentium, Celeron</a:t>
            </a:r>
          </a:p>
          <a:p>
            <a:pPr lvl="1" eaLnBrk="1" hangingPunct="1"/>
            <a:r>
              <a:rPr lang="sk-SK" altLang="sk-SK" smtClean="0"/>
              <a:t>AMD – procesory Athlon, Sempron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altLang="sk-SK" b="1" smtClean="0"/>
              <a:t>Výkon procesora ovplyvňuje</a:t>
            </a:r>
            <a:r>
              <a:rPr lang="sk-SK" altLang="sk-SK" smtClean="0"/>
              <a:t>:</a:t>
            </a:r>
          </a:p>
          <a:p>
            <a:pPr eaLnBrk="1" hangingPunct="1"/>
            <a:r>
              <a:rPr lang="sk-SK" altLang="sk-SK" smtClean="0"/>
              <a:t>taktovacia frekvencia </a:t>
            </a:r>
          </a:p>
          <a:p>
            <a:pPr lvl="1" eaLnBrk="1" hangingPunct="1"/>
            <a:r>
              <a:rPr lang="sk-SK" altLang="sk-SK" smtClean="0"/>
              <a:t> ovplyvňuje rýchlosť spracovania inštrukcii</a:t>
            </a:r>
          </a:p>
          <a:p>
            <a:pPr lvl="1" eaLnBrk="1" hangingPunct="1"/>
            <a:r>
              <a:rPr lang="sk-SK" altLang="sk-SK" smtClean="0"/>
              <a:t>udáva sa v GHz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Operačná pamäť -  RAM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064500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800" smtClean="0"/>
              <a:t>slúži na veľmi rýchle čítanie a zápis spracovávaných údajov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800" smtClean="0"/>
              <a:t>pri zapnutí PC sa do nej načíta operačný systém a všetky programy, s ktorými pracujeme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800" smtClean="0"/>
              <a:t>po vypnutí PC sa jej obsah vymaže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800" smtClean="0"/>
              <a:t>jej kapacita sa udáva v GB  - okolo 4 GB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800" smtClean="0"/>
              <a:t>kapacita RAM ovplyvňuje rýchlosť práce počítača</a:t>
            </a:r>
            <a:r>
              <a:rPr lang="sk-SK" altLang="sk-SK" sz="2000" smtClean="0"/>
              <a:t>  </a:t>
            </a:r>
          </a:p>
        </p:txBody>
      </p:sp>
      <p:pic>
        <p:nvPicPr>
          <p:cNvPr id="26628" name="Picture 5" descr="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516563"/>
            <a:ext cx="30067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Hardvér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731838"/>
          </a:xfrm>
        </p:spPr>
        <p:txBody>
          <a:bodyPr/>
          <a:lstStyle/>
          <a:p>
            <a:pPr eaLnBrk="1" hangingPunct="1"/>
            <a:r>
              <a:rPr lang="sk-SK" altLang="sk-SK" smtClean="0"/>
              <a:t>technické vybavenie počítača – počítač a jeho príslušenstvo</a:t>
            </a:r>
          </a:p>
        </p:txBody>
      </p:sp>
      <p:pic>
        <p:nvPicPr>
          <p:cNvPr id="13316" name="Picture 4" descr="MCj03979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636838"/>
            <a:ext cx="105727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MPj04021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928938"/>
            <a:ext cx="12096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MCj04039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857750"/>
            <a:ext cx="11779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j0299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357563"/>
            <a:ext cx="181927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j03984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084763"/>
            <a:ext cx="1831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j03968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221163"/>
            <a:ext cx="18192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Vonkajšie pamäte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pevný disk</a:t>
            </a:r>
          </a:p>
          <a:p>
            <a:pPr eaLnBrk="1" hangingPunct="1"/>
            <a:r>
              <a:rPr lang="sk-SK" altLang="sk-SK" smtClean="0"/>
              <a:t>disketa</a:t>
            </a:r>
          </a:p>
          <a:p>
            <a:pPr eaLnBrk="1" hangingPunct="1"/>
            <a:r>
              <a:rPr lang="sk-SK" altLang="sk-SK" smtClean="0"/>
              <a:t>USB kľúč</a:t>
            </a:r>
          </a:p>
          <a:p>
            <a:pPr eaLnBrk="1" hangingPunct="1"/>
            <a:r>
              <a:rPr lang="sk-SK" altLang="sk-SK" smtClean="0"/>
              <a:t>pamäťové karty</a:t>
            </a:r>
          </a:p>
          <a:p>
            <a:pPr eaLnBrk="1" hangingPunct="1"/>
            <a:r>
              <a:rPr lang="sk-SK" altLang="sk-SK" smtClean="0"/>
              <a:t>CD a DVD média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Pevný disk (hard disk – HDD)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05000"/>
            <a:ext cx="8062912" cy="231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mtClean="0"/>
              <a:t>slúži na ukladanie údajov a je pevne zabudovaný v počítači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mtClean="0"/>
              <a:t>je to kovový kotúč pokrytý feromagnetickou záznamovou vrstvou umožňujúcou zápis informácii do stôp</a:t>
            </a:r>
          </a:p>
        </p:txBody>
      </p:sp>
      <p:pic>
        <p:nvPicPr>
          <p:cNvPr id="28676" name="Picture 4" descr="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933825"/>
            <a:ext cx="2592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Princíp práce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05000"/>
            <a:ext cx="8496300" cy="1739900"/>
          </a:xfrm>
        </p:spPr>
        <p:txBody>
          <a:bodyPr/>
          <a:lstStyle/>
          <a:p>
            <a:pPr eaLnBrk="1" hangingPunct="1"/>
            <a:r>
              <a:rPr lang="sk-SK" altLang="sk-SK" smtClean="0"/>
              <a:t>pevné disky sa pri použití otáčajú a snímanie sa uskutočňuje pomocou snímacej hlavy, ktorá sa pohybuje nad diskom</a:t>
            </a:r>
          </a:p>
        </p:txBody>
      </p:sp>
      <p:pic>
        <p:nvPicPr>
          <p:cNvPr id="29700" name="Picture 4" descr="HDD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357563"/>
            <a:ext cx="302418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372225" y="3933825"/>
            <a:ext cx="1635125" cy="431800"/>
          </a:xfrm>
          <a:prstGeom prst="wedgeRectCallout">
            <a:avLst>
              <a:gd name="adj1" fmla="val -146116"/>
              <a:gd name="adj2" fmla="val 25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kovový kotúč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372225" y="4941888"/>
            <a:ext cx="2160588" cy="431800"/>
          </a:xfrm>
          <a:prstGeom prst="wedgeRectCallout">
            <a:avLst>
              <a:gd name="adj1" fmla="val -161537"/>
              <a:gd name="adj2" fmla="val -78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snímacia hlava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Kapacita HDD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udáva množstvo údajov, ktoré je možné zapísať na pevný disk </a:t>
            </a:r>
          </a:p>
          <a:p>
            <a:pPr eaLnBrk="1" hangingPunct="1"/>
            <a:r>
              <a:rPr lang="sk-SK" altLang="sk-SK" smtClean="0"/>
              <a:t>udáva sa v GB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USB kľúč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892425"/>
          </a:xfrm>
        </p:spPr>
        <p:txBody>
          <a:bodyPr/>
          <a:lstStyle/>
          <a:p>
            <a:pPr eaLnBrk="1" hangingPunct="1"/>
            <a:r>
              <a:rPr lang="sk-SK" altLang="sk-SK" smtClean="0"/>
              <a:t>používa sa na prenos údajov</a:t>
            </a:r>
          </a:p>
          <a:p>
            <a:pPr eaLnBrk="1" hangingPunct="1"/>
            <a:r>
              <a:rPr lang="sk-SK" altLang="sk-SK" smtClean="0"/>
              <a:t>zasúva sa do USB portu</a:t>
            </a:r>
          </a:p>
          <a:p>
            <a:pPr eaLnBrk="1" hangingPunct="1"/>
            <a:r>
              <a:rPr lang="sk-SK" altLang="sk-SK" smtClean="0"/>
              <a:t>Windows ho zobrazí ako ďalší disk a môžeme s ním ihneď pracovať</a:t>
            </a:r>
          </a:p>
          <a:p>
            <a:pPr eaLnBrk="1" hangingPunct="1"/>
            <a:r>
              <a:rPr lang="sk-SK" altLang="sk-SK" smtClean="0"/>
              <a:t>kapacita od 64 MB– 128 GB</a:t>
            </a:r>
          </a:p>
        </p:txBody>
      </p:sp>
      <p:pic>
        <p:nvPicPr>
          <p:cNvPr id="34820" name="Picture 4" descr="u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581525"/>
            <a:ext cx="23764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Pamäťové karty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747963"/>
          </a:xfrm>
        </p:spPr>
        <p:txBody>
          <a:bodyPr/>
          <a:lstStyle/>
          <a:p>
            <a:pPr eaLnBrk="1" hangingPunct="1"/>
            <a:r>
              <a:rPr lang="sk-SK" altLang="sk-SK" smtClean="0"/>
              <a:t>majú malý rozmer</a:t>
            </a:r>
          </a:p>
          <a:p>
            <a:pPr eaLnBrk="1" hangingPunct="1"/>
            <a:r>
              <a:rPr lang="sk-SK" altLang="sk-SK" smtClean="0"/>
              <a:t>používajú sa najmä v mobilných zariadeniach (digitálny fotoaparát, videokamera, MP3 prehrávač, diktafón..)</a:t>
            </a:r>
          </a:p>
        </p:txBody>
      </p:sp>
      <p:pic>
        <p:nvPicPr>
          <p:cNvPr id="35844" name="Picture 4" descr="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5085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CD média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05000"/>
            <a:ext cx="7989887" cy="4038600"/>
          </a:xfrm>
        </p:spPr>
        <p:txBody>
          <a:bodyPr/>
          <a:lstStyle/>
          <a:p>
            <a:pPr eaLnBrk="1" hangingPunct="1"/>
            <a:r>
              <a:rPr lang="sk-SK" altLang="sk-SK" smtClean="0"/>
              <a:t>CD – R (recordable – zapisovateľné)</a:t>
            </a:r>
          </a:p>
          <a:p>
            <a:pPr lvl="1" eaLnBrk="1" hangingPunct="1"/>
            <a:r>
              <a:rPr lang="sk-SK" altLang="sk-SK" smtClean="0"/>
              <a:t>je disk, na ktorý je možné zapísať len raz, prípadne viackrát do maximálnej kapacity média</a:t>
            </a:r>
          </a:p>
          <a:p>
            <a:pPr eaLnBrk="1" hangingPunct="1"/>
            <a:endParaRPr lang="sk-SK" altLang="sk-SK" smtClean="0"/>
          </a:p>
          <a:p>
            <a:pPr eaLnBrk="1" hangingPunct="1"/>
            <a:r>
              <a:rPr lang="sk-SK" altLang="sk-SK" smtClean="0"/>
              <a:t>CD – RW (re – writeable – prepisovateľné)</a:t>
            </a:r>
          </a:p>
          <a:p>
            <a:pPr lvl="1" eaLnBrk="1" hangingPunct="1"/>
            <a:r>
              <a:rPr lang="sk-SK" altLang="sk-SK" smtClean="0"/>
              <a:t>umožňuje viacnásobný zápis a a vymazanie údajov</a:t>
            </a:r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49275"/>
            <a:ext cx="7696200" cy="5394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altLang="sk-SK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sk-SK" altLang="sk-SK" smtClean="0">
                <a:solidFill>
                  <a:schemeClr val="folHlink"/>
                </a:solidFill>
              </a:rPr>
              <a:t>Kapacita CD</a:t>
            </a:r>
            <a:r>
              <a:rPr lang="sk-SK" altLang="sk-SK" smtClean="0"/>
              <a:t> :  700 MB</a:t>
            </a:r>
          </a:p>
          <a:p>
            <a:pPr eaLnBrk="1" hangingPunct="1"/>
            <a:endParaRPr lang="sk-SK" altLang="sk-SK" smtClean="0"/>
          </a:p>
          <a:p>
            <a:pPr eaLnBrk="1" hangingPunct="1"/>
            <a:r>
              <a:rPr lang="sk-SK" altLang="sk-SK" smtClean="0"/>
              <a:t>CD chránime pred poškriabaním</a:t>
            </a:r>
          </a:p>
          <a:p>
            <a:pPr eaLnBrk="1" hangingPunct="1"/>
            <a:r>
              <a:rPr lang="sk-SK" altLang="sk-SK" smtClean="0"/>
              <a:t>chytáme len za okraje</a:t>
            </a:r>
          </a:p>
          <a:p>
            <a:pPr eaLnBrk="1" hangingPunct="1"/>
            <a:r>
              <a:rPr lang="sk-SK" altLang="sk-SK" smtClean="0"/>
              <a:t>nedotýkame sa spodnej záznamovej časti</a:t>
            </a:r>
          </a:p>
          <a:p>
            <a:pPr eaLnBrk="1" hangingPunct="1"/>
            <a:endParaRPr lang="sk-SK" altLang="sk-SK" smtClean="0"/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DVD média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05000"/>
            <a:ext cx="8064500" cy="310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mtClean="0"/>
              <a:t>digital versatile disk – univerzálny digitálny disk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mtClean="0"/>
              <a:t>kapacita 4,7 – 17 GB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mtClean="0"/>
              <a:t>poznáme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mtClean="0"/>
              <a:t>DVD R média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mtClean="0"/>
              <a:t>DVD RW média</a:t>
            </a:r>
          </a:p>
          <a:p>
            <a:pPr eaLnBrk="1" hangingPunct="1">
              <a:lnSpc>
                <a:spcPct val="90000"/>
              </a:lnSpc>
            </a:pPr>
            <a:endParaRPr lang="sk-SK" alt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mtClean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900113" y="4508500"/>
            <a:ext cx="798671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</a:pPr>
            <a:endParaRPr lang="sk-SK" altLang="sk-SK"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k-SK" altLang="sk-SK" smtClean="0"/>
              <a:t>DVD mechanika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DVD ROM mechanika</a:t>
            </a:r>
          </a:p>
          <a:p>
            <a:pPr lvl="1" eaLnBrk="1" hangingPunct="1"/>
            <a:r>
              <a:rPr lang="sk-SK" altLang="sk-SK" smtClean="0"/>
              <a:t>umožňuje čítať CD R, CD RW, DVD R a DVD RW disky</a:t>
            </a:r>
          </a:p>
          <a:p>
            <a:pPr eaLnBrk="1" hangingPunct="1"/>
            <a:r>
              <a:rPr lang="sk-SK" altLang="sk-SK" smtClean="0"/>
              <a:t>DVD RW mechanika</a:t>
            </a:r>
          </a:p>
          <a:p>
            <a:pPr lvl="1" eaLnBrk="1" hangingPunct="1"/>
            <a:r>
              <a:rPr lang="sk-SK" altLang="sk-SK" smtClean="0"/>
              <a:t>umožňuje čítanie aj zápis na CD a DVD média</a:t>
            </a:r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Softvér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770813" cy="4332288"/>
          </a:xfrm>
        </p:spPr>
        <p:txBody>
          <a:bodyPr/>
          <a:lstStyle/>
          <a:p>
            <a:pPr eaLnBrk="1" hangingPunct="1"/>
            <a:r>
              <a:rPr lang="sk-SK" altLang="sk-SK" sz="2700" smtClean="0"/>
              <a:t>programové vybavenie PC. Tvoria ho všetky programy nainštalované v PC</a:t>
            </a:r>
          </a:p>
          <a:p>
            <a:pPr lvl="1" eaLnBrk="1" hangingPunct="1"/>
            <a:r>
              <a:rPr lang="sk-SK" altLang="sk-SK" sz="2200" smtClean="0"/>
              <a:t>operačné systémy – WINDOWS, LINUX</a:t>
            </a:r>
          </a:p>
          <a:p>
            <a:pPr lvl="1" eaLnBrk="1" hangingPunct="1"/>
            <a:r>
              <a:rPr lang="sk-SK" altLang="sk-SK" sz="2200" smtClean="0"/>
              <a:t>textové editory – MS WORD, OPEN OFFICE....</a:t>
            </a:r>
          </a:p>
          <a:p>
            <a:pPr lvl="1" eaLnBrk="1" hangingPunct="1"/>
            <a:r>
              <a:rPr lang="sk-SK" altLang="sk-SK" sz="2200" smtClean="0"/>
              <a:t>tabuľkové editory – MS EXCEL, CALC 602...</a:t>
            </a:r>
          </a:p>
          <a:p>
            <a:pPr lvl="1" eaLnBrk="1" hangingPunct="1"/>
            <a:r>
              <a:rPr lang="sk-SK" altLang="sk-SK" sz="2200" smtClean="0"/>
              <a:t>databázové systémy – MS ACCESS....</a:t>
            </a:r>
          </a:p>
          <a:p>
            <a:pPr lvl="1" eaLnBrk="1" hangingPunct="1"/>
            <a:r>
              <a:rPr lang="sk-SK" altLang="sk-SK" sz="2200" smtClean="0"/>
              <a:t>programy na kreslenie</a:t>
            </a:r>
          </a:p>
          <a:p>
            <a:pPr lvl="1" eaLnBrk="1" hangingPunct="1"/>
            <a:r>
              <a:rPr lang="sk-SK" altLang="sk-SK" sz="2200" smtClean="0"/>
              <a:t>antivírusové programy – NOD 32...</a:t>
            </a:r>
          </a:p>
          <a:p>
            <a:pPr lvl="1" eaLnBrk="1" hangingPunct="1"/>
            <a:r>
              <a:rPr lang="sk-SK" altLang="sk-SK" sz="2200" smtClean="0"/>
              <a:t>pakovacie programy – WINRAR, WINZIP.....</a:t>
            </a:r>
          </a:p>
          <a:p>
            <a:pPr lvl="1" eaLnBrk="1" hangingPunct="1"/>
            <a:r>
              <a:rPr lang="sk-SK" altLang="sk-SK" sz="2200" smtClean="0"/>
              <a:t>iné typy programov</a:t>
            </a:r>
          </a:p>
          <a:p>
            <a:pPr eaLnBrk="1" hangingPunct="1">
              <a:buFont typeface="Wingdings" pitchFamily="2" charset="2"/>
              <a:buNone/>
            </a:pPr>
            <a:endParaRPr lang="sk-SK" altLang="sk-SK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Blue-ray</a:t>
            </a:r>
          </a:p>
        </p:txBody>
      </p:sp>
      <p:sp>
        <p:nvSpPr>
          <p:cNvPr id="43011" name="Zástupný symbol obsahu 2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5754688" cy="3252788"/>
          </a:xfrm>
        </p:spPr>
        <p:txBody>
          <a:bodyPr/>
          <a:lstStyle/>
          <a:p>
            <a:r>
              <a:rPr lang="sk-SK" altLang="sk-SK" smtClean="0"/>
              <a:t>Jednovrstvové – 25 GB</a:t>
            </a:r>
          </a:p>
          <a:p>
            <a:r>
              <a:rPr lang="sk-SK" altLang="sk-SK" smtClean="0"/>
              <a:t>Dvojvrstvové – 50 GB</a:t>
            </a:r>
          </a:p>
          <a:p>
            <a:r>
              <a:rPr lang="sk-SK" altLang="sk-SK" smtClean="0"/>
              <a:t>Blue-ray mechaniky využívajú na pre čítanie a zápis dát modro-fialový laser s vlnovou dĺžkou 405 nanometrov.</a:t>
            </a:r>
          </a:p>
        </p:txBody>
      </p:sp>
      <p:pic>
        <p:nvPicPr>
          <p:cNvPr id="43012" name="Picture 2" descr="http://upload.wikimedia.org/wikipedia/commons/d/d7/Blur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573463"/>
            <a:ext cx="2647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Grafická karta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05000"/>
            <a:ext cx="7989887" cy="2676525"/>
          </a:xfrm>
        </p:spPr>
        <p:txBody>
          <a:bodyPr/>
          <a:lstStyle/>
          <a:p>
            <a:pPr eaLnBrk="1" hangingPunct="1"/>
            <a:r>
              <a:rPr lang="sk-SK" altLang="sk-SK" sz="2800" smtClean="0"/>
              <a:t>spracúva údaje, ktoré dostane z procesora a zabezpečuje zobrazenie obrazu na monitore</a:t>
            </a:r>
          </a:p>
          <a:p>
            <a:pPr eaLnBrk="1" hangingPunct="1"/>
            <a:r>
              <a:rPr lang="sk-SK" altLang="sk-SK" sz="2800" smtClean="0"/>
              <a:t>zasúva sa do slotu na základnej doske /AGP slot, PCI expres slot/</a:t>
            </a:r>
          </a:p>
          <a:p>
            <a:pPr eaLnBrk="1" hangingPunct="1"/>
            <a:r>
              <a:rPr lang="sk-SK" altLang="sk-SK" sz="2800" smtClean="0"/>
              <a:t>Môže byť integrovaná na základnej  doske</a:t>
            </a:r>
          </a:p>
        </p:txBody>
      </p:sp>
      <p:pic>
        <p:nvPicPr>
          <p:cNvPr id="44036" name="Picture 4" descr="gefor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500563"/>
            <a:ext cx="3389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Charakteristiky monitora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z="2800" smtClean="0"/>
              <a:t>veľkosť monitora sa udáva ako dĺžka jeho uhlopriečky v palcoch (1 palec = 2,54 cm)</a:t>
            </a:r>
          </a:p>
          <a:p>
            <a:pPr eaLnBrk="1" hangingPunct="1"/>
            <a:r>
              <a:rPr lang="sk-SK" altLang="sk-SK" sz="2800" smtClean="0"/>
              <a:t>rozlišovacia schopnosť monitora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smtClean="0"/>
              <a:t>udáva, aký počet bodov dokáže monitor zobraziť v riadkoch a stĺpcoch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smtClean="0"/>
              <a:t>800 x 600, 1024 x 768 , 1600 x 1200</a:t>
            </a:r>
          </a:p>
          <a:p>
            <a:pPr eaLnBrk="1" hangingPunct="1"/>
            <a:r>
              <a:rPr lang="sk-SK" altLang="sk-SK" sz="2800" smtClean="0"/>
              <a:t>obnovovacia frekvencia</a:t>
            </a:r>
          </a:p>
          <a:p>
            <a:pPr lvl="1" eaLnBrk="1" hangingPunct="1"/>
            <a:r>
              <a:rPr lang="sk-SK" altLang="sk-SK" sz="2400" smtClean="0"/>
              <a:t>udáva, ako rýchlo sa na monitore zobrazí nový znak</a:t>
            </a:r>
          </a:p>
          <a:p>
            <a:pPr lvl="1" eaLnBrk="1" hangingPunct="1"/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Zvuková karta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umožňuje zvukový výstup z PC</a:t>
            </a:r>
          </a:p>
          <a:p>
            <a:pPr eaLnBrk="1" hangingPunct="1"/>
            <a:r>
              <a:rPr lang="sk-SK" altLang="sk-SK" smtClean="0"/>
              <a:t>zasúva sa do slotu základnej dosky</a:t>
            </a:r>
          </a:p>
          <a:p>
            <a:pPr eaLnBrk="1" hangingPunct="1"/>
            <a:r>
              <a:rPr lang="sk-SK" altLang="sk-SK" smtClean="0"/>
              <a:t>pripájajú sa na ňu reproduktory, mikrofón, slúchadla...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Sieťová karta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1019175"/>
          </a:xfrm>
        </p:spPr>
        <p:txBody>
          <a:bodyPr/>
          <a:lstStyle/>
          <a:p>
            <a:pPr eaLnBrk="1" hangingPunct="1"/>
            <a:r>
              <a:rPr lang="sk-SK" altLang="sk-SK" sz="2700" smtClean="0"/>
              <a:t>slúži na zapojenie PC do siete</a:t>
            </a:r>
          </a:p>
          <a:p>
            <a:pPr eaLnBrk="1" hangingPunct="1"/>
            <a:r>
              <a:rPr lang="sk-SK" altLang="sk-SK" sz="2700" smtClean="0"/>
              <a:t>zasúva sa do slotu na základnej doske, môže byť aj integrovaná </a:t>
            </a:r>
          </a:p>
        </p:txBody>
      </p:sp>
      <p:pic>
        <p:nvPicPr>
          <p:cNvPr id="48132" name="Picture 4" descr="Siet_3Com_TP10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483893">
            <a:off x="3151982" y="3225006"/>
            <a:ext cx="29781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Modem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z="2800" smtClean="0"/>
              <a:t>používa sa na pripojenie PC do internetu</a:t>
            </a:r>
          </a:p>
          <a:p>
            <a:pPr eaLnBrk="1" hangingPunct="1"/>
            <a:r>
              <a:rPr lang="sk-SK" altLang="sk-SK" sz="2800" smtClean="0"/>
              <a:t>údaje z PC mení do takej formy, aby sa dali prenášať telefónnou linkou  - </a:t>
            </a:r>
            <a:r>
              <a:rPr lang="sk-SK" altLang="sk-SK" sz="2800" b="1" smtClean="0">
                <a:solidFill>
                  <a:schemeClr val="folHlink"/>
                </a:solidFill>
              </a:rPr>
              <a:t>modulácia</a:t>
            </a:r>
          </a:p>
          <a:p>
            <a:pPr eaLnBrk="1" hangingPunct="1"/>
            <a:r>
              <a:rPr lang="sk-SK" altLang="sk-SK" sz="2800" smtClean="0"/>
              <a:t>upravuje ich na analógový, alebo digitálny signál</a:t>
            </a:r>
          </a:p>
          <a:p>
            <a:pPr eaLnBrk="1" hangingPunct="1"/>
            <a:r>
              <a:rPr lang="sk-SK" altLang="sk-SK" sz="2800" smtClean="0"/>
              <a:t>vo vzdialenom PC sa tento signál za pomoci modemu </a:t>
            </a:r>
            <a:r>
              <a:rPr lang="sk-SK" altLang="sk-SK" sz="2800" b="1" smtClean="0">
                <a:solidFill>
                  <a:schemeClr val="folHlink"/>
                </a:solidFill>
              </a:rPr>
              <a:t>demoduluje</a:t>
            </a:r>
            <a:r>
              <a:rPr lang="sk-SK" altLang="sk-SK" sz="2800" smtClean="0"/>
              <a:t> do pôvodnej podoby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Modem</a:t>
            </a:r>
          </a:p>
        </p:txBody>
      </p:sp>
      <p:pic>
        <p:nvPicPr>
          <p:cNvPr id="50179" name="Picture 4" descr="mod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860800"/>
            <a:ext cx="3248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produkt-mod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3527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6962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Skener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696200" cy="4751388"/>
          </a:xfrm>
        </p:spPr>
        <p:txBody>
          <a:bodyPr/>
          <a:lstStyle/>
          <a:p>
            <a:pPr eaLnBrk="1" hangingPunct="1"/>
            <a:r>
              <a:rPr lang="sk-SK" altLang="sk-SK" sz="2800" smtClean="0"/>
              <a:t>používa sa prevod obrázkov , fotografii, alebo textu do PC</a:t>
            </a:r>
          </a:p>
          <a:p>
            <a:pPr eaLnBrk="1" hangingPunct="1"/>
            <a:r>
              <a:rPr lang="sk-SK" altLang="sk-SK" sz="2800" smtClean="0"/>
              <a:t>Typy:</a:t>
            </a:r>
          </a:p>
          <a:p>
            <a:pPr lvl="1" eaLnBrk="1" hangingPunct="1"/>
            <a:r>
              <a:rPr lang="sk-SK" altLang="sk-SK" sz="2000" b="1" smtClean="0"/>
              <a:t>ručný, pultový</a:t>
            </a:r>
            <a:r>
              <a:rPr lang="sk-SK" altLang="sk-SK" sz="2000" smtClean="0"/>
              <a:t> – používa sa na snímanie čiarového kódu</a:t>
            </a:r>
          </a:p>
          <a:p>
            <a:pPr lvl="1" eaLnBrk="1" hangingPunct="1"/>
            <a:endParaRPr lang="sk-SK" altLang="sk-SK" sz="2000" smtClean="0"/>
          </a:p>
          <a:p>
            <a:pPr lvl="1" eaLnBrk="1" hangingPunct="1">
              <a:buFontTx/>
              <a:buNone/>
            </a:pPr>
            <a:endParaRPr lang="sk-SK" altLang="sk-SK" sz="2000" smtClean="0"/>
          </a:p>
          <a:p>
            <a:pPr lvl="1" eaLnBrk="1" hangingPunct="1">
              <a:buFontTx/>
              <a:buNone/>
            </a:pPr>
            <a:endParaRPr lang="sk-SK" altLang="sk-SK" sz="2000" smtClean="0"/>
          </a:p>
          <a:p>
            <a:pPr lvl="1" eaLnBrk="1" hangingPunct="1"/>
            <a:r>
              <a:rPr lang="sk-SK" altLang="sk-SK" sz="2000" b="1" smtClean="0"/>
              <a:t>stolový</a:t>
            </a:r>
            <a:r>
              <a:rPr lang="sk-SK" altLang="sk-SK" sz="2000" smtClean="0"/>
              <a:t> – najpoužívanejší</a:t>
            </a:r>
          </a:p>
          <a:p>
            <a:pPr lvl="1" eaLnBrk="1" hangingPunct="1"/>
            <a:endParaRPr lang="sk-SK" altLang="sk-SK" sz="2000" smtClean="0"/>
          </a:p>
          <a:p>
            <a:pPr lvl="1" eaLnBrk="1" hangingPunct="1"/>
            <a:r>
              <a:rPr lang="sk-SK" altLang="sk-SK" sz="2000" b="1" smtClean="0"/>
              <a:t>bubnový</a:t>
            </a:r>
            <a:r>
              <a:rPr lang="sk-SK" altLang="sk-SK" sz="2000" smtClean="0"/>
              <a:t> – najkvalitnejší a </a:t>
            </a:r>
          </a:p>
          <a:p>
            <a:pPr lvl="1" eaLnBrk="1" hangingPunct="1">
              <a:buFontTx/>
              <a:buNone/>
            </a:pPr>
            <a:r>
              <a:rPr lang="sk-SK" altLang="sk-SK" sz="2000" smtClean="0"/>
              <a:t>	 používa sa v graf. štúdiach</a:t>
            </a:r>
          </a:p>
          <a:p>
            <a:pPr eaLnBrk="1" hangingPunct="1"/>
            <a:endParaRPr lang="sk-SK" altLang="sk-SK" sz="2000" smtClean="0"/>
          </a:p>
        </p:txBody>
      </p:sp>
      <p:pic>
        <p:nvPicPr>
          <p:cNvPr id="51204" name="Picture 4" descr="skener_hori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429000"/>
            <a:ext cx="1295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skener_ručn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429000"/>
            <a:ext cx="10747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skener_voy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429000"/>
            <a:ext cx="1219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ske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005263"/>
            <a:ext cx="13684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skenery_5_ST_10_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5157788"/>
            <a:ext cx="1657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Digitálny fotoaparát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387600"/>
          </a:xfrm>
        </p:spPr>
        <p:txBody>
          <a:bodyPr/>
          <a:lstStyle/>
          <a:p>
            <a:pPr eaLnBrk="1" hangingPunct="1"/>
            <a:r>
              <a:rPr lang="sk-SK" altLang="sk-SK" smtClean="0"/>
              <a:t>obrázok sníma v digitálnej podobe a ukladá ho na pamäťovú kartu</a:t>
            </a:r>
          </a:p>
          <a:p>
            <a:pPr eaLnBrk="1" hangingPunct="1"/>
            <a:r>
              <a:rPr lang="sk-SK" altLang="sk-SK" smtClean="0"/>
              <a:t>fotku je možné preniesť do PC a ďalej upravovať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Web kamera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1884363"/>
          </a:xfrm>
        </p:spPr>
        <p:txBody>
          <a:bodyPr/>
          <a:lstStyle/>
          <a:p>
            <a:pPr eaLnBrk="1" hangingPunct="1"/>
            <a:r>
              <a:rPr lang="sk-SK" altLang="sk-SK" smtClean="0"/>
              <a:t>umožňuje nepretržité snímanie určitého priestoru</a:t>
            </a:r>
          </a:p>
          <a:p>
            <a:pPr eaLnBrk="1" hangingPunct="1"/>
            <a:r>
              <a:rPr lang="sk-SK" altLang="sk-SK" smtClean="0"/>
              <a:t>pripája sa k počítaču</a:t>
            </a:r>
          </a:p>
        </p:txBody>
      </p:sp>
      <p:pic>
        <p:nvPicPr>
          <p:cNvPr id="53252" name="Picture 4" descr="quick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716338"/>
            <a:ext cx="2735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webk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7893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Zostava PC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100263"/>
          </a:xfrm>
        </p:spPr>
        <p:txBody>
          <a:bodyPr/>
          <a:lstStyle/>
          <a:p>
            <a:pPr eaLnBrk="1" hangingPunct="1"/>
            <a:r>
              <a:rPr lang="sk-SK" altLang="sk-SK" smtClean="0"/>
              <a:t>PC (personal computer ) – osobný počítač</a:t>
            </a:r>
          </a:p>
          <a:p>
            <a:pPr eaLnBrk="1" hangingPunct="1"/>
            <a:r>
              <a:rPr lang="sk-SK" altLang="sk-SK" smtClean="0"/>
              <a:t>zostava PC je zložená z niekoľkých dielov, ktoré sú navzájom prepojené</a:t>
            </a:r>
          </a:p>
        </p:txBody>
      </p:sp>
      <p:pic>
        <p:nvPicPr>
          <p:cNvPr id="7172" name="Picture 4" descr="MCj04040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071938"/>
            <a:ext cx="23050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Tablet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387600"/>
          </a:xfrm>
        </p:spPr>
        <p:txBody>
          <a:bodyPr/>
          <a:lstStyle/>
          <a:p>
            <a:pPr eaLnBrk="1" hangingPunct="1"/>
            <a:r>
              <a:rPr lang="sk-SK" altLang="sk-SK" smtClean="0"/>
              <a:t>polohovacie zariadenie zložené z pevnej snímacej podložky, ktorá prenáša pohyb zariadenia tvaru pera, alebo myši do PC</a:t>
            </a:r>
          </a:p>
          <a:p>
            <a:pPr eaLnBrk="1" hangingPunct="1"/>
            <a:r>
              <a:rPr lang="sk-SK" altLang="sk-SK" smtClean="0"/>
              <a:t>využíva sa v grafických programoch</a:t>
            </a:r>
          </a:p>
        </p:txBody>
      </p:sp>
      <p:pic>
        <p:nvPicPr>
          <p:cNvPr id="54276" name="Picture 4" descr="tab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005263"/>
            <a:ext cx="2743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Záložný zdroj - UPS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2244725"/>
          </a:xfrm>
        </p:spPr>
        <p:txBody>
          <a:bodyPr/>
          <a:lstStyle/>
          <a:p>
            <a:pPr eaLnBrk="1" hangingPunct="1"/>
            <a:r>
              <a:rPr lang="sk-SK" altLang="sk-SK" smtClean="0"/>
              <a:t>neprerušiteľný zdroj energie</a:t>
            </a:r>
          </a:p>
          <a:p>
            <a:pPr eaLnBrk="1" hangingPunct="1"/>
            <a:r>
              <a:rPr lang="sk-SK" altLang="sk-SK" smtClean="0"/>
              <a:t>v prípade prerušenia dodávky elektriny dodá energiu z vlastného zdroja </a:t>
            </a:r>
            <a:r>
              <a:rPr lang="sk-SK" altLang="sk-SK" sz="2000" smtClean="0"/>
              <a:t>(odporúča sa používať napr. počas búrky, ak nemáme prepäťovú ochranu)</a:t>
            </a:r>
          </a:p>
        </p:txBody>
      </p:sp>
      <p:pic>
        <p:nvPicPr>
          <p:cNvPr id="55300" name="Picture 4" descr="u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238" y="45608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Zostava PC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Výkonná časť - </a:t>
            </a:r>
            <a:r>
              <a:rPr lang="sk-SK" altLang="sk-SK" b="1" smtClean="0"/>
              <a:t>základná jednotka</a:t>
            </a:r>
          </a:p>
          <a:p>
            <a:pPr eaLnBrk="1" hangingPunct="1"/>
            <a:r>
              <a:rPr lang="sk-SK" altLang="sk-SK" smtClean="0"/>
              <a:t>Vstupné zariadenie - </a:t>
            </a:r>
            <a:r>
              <a:rPr lang="sk-SK" altLang="sk-SK" b="1" smtClean="0"/>
              <a:t>klávesnica, myš</a:t>
            </a:r>
          </a:p>
          <a:p>
            <a:pPr eaLnBrk="1" hangingPunct="1"/>
            <a:r>
              <a:rPr lang="sk-SK" altLang="sk-SK" smtClean="0"/>
              <a:t>Výstupné zariadenie - </a:t>
            </a:r>
            <a:r>
              <a:rPr lang="sk-SK" altLang="sk-SK" b="1" smtClean="0"/>
              <a:t>monitor</a:t>
            </a:r>
          </a:p>
          <a:p>
            <a:pPr eaLnBrk="1" hangingPunct="1"/>
            <a:r>
              <a:rPr lang="sk-SK" altLang="sk-SK" smtClean="0"/>
              <a:t>Prídavné vstupné a výstupné zariadenia (tlačiareň, modem, skener....)</a:t>
            </a:r>
          </a:p>
          <a:p>
            <a:pPr eaLnBrk="1" hangingPunct="1"/>
            <a:endParaRPr lang="sk-SK" altLang="sk-SK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Základná jednotka</a:t>
            </a:r>
          </a:p>
        </p:txBody>
      </p:sp>
      <p:pic>
        <p:nvPicPr>
          <p:cNvPr id="9220" name="Picture 5" descr="MCj04061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6524">
            <a:off x="3276600" y="3573463"/>
            <a:ext cx="22780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Základná jednotka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4818063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altLang="sk-SK" smtClean="0"/>
              <a:t>Môže mať 2 prevedenia</a:t>
            </a:r>
          </a:p>
          <a:p>
            <a:pPr eaLnBrk="1" hangingPunct="1"/>
            <a:r>
              <a:rPr lang="sk-SK" altLang="sk-SK" smtClean="0"/>
              <a:t>naležato – desktop</a:t>
            </a:r>
          </a:p>
          <a:p>
            <a:pPr eaLnBrk="1" hangingPunct="1"/>
            <a:endParaRPr lang="sk-SK" altLang="sk-SK" smtClean="0"/>
          </a:p>
          <a:p>
            <a:pPr eaLnBrk="1" hangingPunct="1"/>
            <a:endParaRPr lang="sk-SK" altLang="sk-SK" smtClean="0"/>
          </a:p>
          <a:p>
            <a:pPr eaLnBrk="1" hangingPunct="1"/>
            <a:r>
              <a:rPr lang="sk-SK" altLang="sk-SK" smtClean="0"/>
              <a:t>nastojato - tower</a:t>
            </a:r>
          </a:p>
        </p:txBody>
      </p:sp>
      <p:pic>
        <p:nvPicPr>
          <p:cNvPr id="27652" name="Picture 4" descr="desk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44675"/>
            <a:ext cx="2540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idtower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532188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6962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Pohľad spredu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28775"/>
            <a:ext cx="7696200" cy="1728788"/>
          </a:xfrm>
        </p:spPr>
        <p:txBody>
          <a:bodyPr/>
          <a:lstStyle/>
          <a:p>
            <a:pPr eaLnBrk="1" hangingPunct="1"/>
            <a:r>
              <a:rPr lang="sk-SK" altLang="sk-SK" sz="2400" smtClean="0"/>
              <a:t>na prednej strane skrinky môžu byť</a:t>
            </a:r>
          </a:p>
          <a:p>
            <a:pPr lvl="1" eaLnBrk="1" hangingPunct="1"/>
            <a:r>
              <a:rPr lang="sk-SK" altLang="sk-SK" sz="2000" smtClean="0"/>
              <a:t>Mechaniky (DVD, CD, disketová)</a:t>
            </a:r>
          </a:p>
          <a:p>
            <a:pPr lvl="1" eaLnBrk="1" hangingPunct="1"/>
            <a:r>
              <a:rPr lang="sk-SK" altLang="sk-SK" sz="2000" smtClean="0"/>
              <a:t>Tlačidlá (power, reset)</a:t>
            </a:r>
          </a:p>
          <a:p>
            <a:pPr lvl="1" eaLnBrk="1" hangingPunct="1"/>
            <a:r>
              <a:rPr lang="sk-SK" altLang="sk-SK" sz="2000" smtClean="0"/>
              <a:t>Kontrolky (kontrolka pevného disku a kontrolka POWER)</a:t>
            </a:r>
          </a:p>
          <a:p>
            <a:pPr lvl="1" eaLnBrk="1" hangingPunct="1"/>
            <a:r>
              <a:rPr lang="sk-SK" altLang="sk-SK" sz="2000" smtClean="0"/>
              <a:t>USB porty</a:t>
            </a:r>
          </a:p>
          <a:p>
            <a:pPr lvl="1" eaLnBrk="1" hangingPunct="1"/>
            <a:endParaRPr lang="sk-SK" altLang="sk-SK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19475" y="3429000"/>
            <a:ext cx="1944688" cy="2954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635375" y="3644900"/>
            <a:ext cx="1584325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635375" y="4508500"/>
            <a:ext cx="935038" cy="144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4932363" y="4652963"/>
            <a:ext cx="360362" cy="288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076825" y="50133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84213" y="3540125"/>
            <a:ext cx="1417637" cy="609600"/>
          </a:xfrm>
          <a:prstGeom prst="wedgeRectCallout">
            <a:avLst>
              <a:gd name="adj1" fmla="val 170491"/>
              <a:gd name="adj2" fmla="val 7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CD, DVD</a:t>
            </a:r>
          </a:p>
          <a:p>
            <a:pPr algn="ctr" eaLnBrk="1" hangingPunct="1"/>
            <a:r>
              <a:rPr lang="sk-SK" altLang="sk-SK"/>
              <a:t>mechanika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684213" y="4187825"/>
            <a:ext cx="1417637" cy="609600"/>
          </a:xfrm>
          <a:prstGeom prst="wedgeRectCallout">
            <a:avLst>
              <a:gd name="adj1" fmla="val 166014"/>
              <a:gd name="adj2" fmla="val 1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disketová</a:t>
            </a:r>
          </a:p>
          <a:p>
            <a:pPr algn="ctr" eaLnBrk="1" hangingPunct="1"/>
            <a:r>
              <a:rPr lang="sk-SK" altLang="sk-SK"/>
              <a:t>mechanika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877050" y="3467100"/>
            <a:ext cx="1417638" cy="609600"/>
          </a:xfrm>
          <a:prstGeom prst="wedgeRectCallout">
            <a:avLst>
              <a:gd name="adj1" fmla="val -174972"/>
              <a:gd name="adj2" fmla="val 165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tlačidlo</a:t>
            </a:r>
          </a:p>
          <a:p>
            <a:pPr algn="ctr" eaLnBrk="1" hangingPunct="1"/>
            <a:r>
              <a:rPr lang="sk-SK" altLang="sk-SK"/>
              <a:t>POWER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6877050" y="4259263"/>
            <a:ext cx="1417638" cy="609600"/>
          </a:xfrm>
          <a:prstGeom prst="wedgeRectCallout">
            <a:avLst>
              <a:gd name="adj1" fmla="val -169597"/>
              <a:gd name="adj2" fmla="val 9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tlačidlo</a:t>
            </a:r>
          </a:p>
          <a:p>
            <a:pPr algn="ctr" eaLnBrk="1" hangingPunct="1"/>
            <a:r>
              <a:rPr lang="sk-SK" altLang="sk-SK"/>
              <a:t>RESET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932363" y="5300663"/>
            <a:ext cx="360362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5076825" y="5373688"/>
            <a:ext cx="71438" cy="730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5076825" y="5516563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875463" y="5084763"/>
            <a:ext cx="1419225" cy="431800"/>
          </a:xfrm>
          <a:prstGeom prst="wedgeRectCallout">
            <a:avLst>
              <a:gd name="adj1" fmla="val -166014"/>
              <a:gd name="adj2" fmla="val 56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kontrolky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284663" y="5876925"/>
            <a:ext cx="285750" cy="333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k-SK" altLang="sk-SK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900113" y="5589588"/>
            <a:ext cx="1417637" cy="609600"/>
          </a:xfrm>
          <a:prstGeom prst="wedgeRectCallout">
            <a:avLst>
              <a:gd name="adj1" fmla="val 190204"/>
              <a:gd name="adj2" fmla="val 25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k-SK" altLang="sk-SK"/>
              <a:t>USB</a:t>
            </a:r>
          </a:p>
          <a:p>
            <a:pPr algn="ctr" eaLnBrk="1" hangingPunct="1"/>
            <a:r>
              <a:rPr lang="sk-SK" altLang="sk-SK"/>
              <a:t> 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Pohľad zozadu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05000"/>
            <a:ext cx="5472112" cy="2316163"/>
          </a:xfrm>
        </p:spPr>
        <p:txBody>
          <a:bodyPr/>
          <a:lstStyle/>
          <a:p>
            <a:pPr eaLnBrk="1" hangingPunct="1"/>
            <a:r>
              <a:rPr lang="sk-SK" altLang="sk-SK" smtClean="0"/>
              <a:t>zadná stena je určená na pripojenie jednotlivých zariadení do základnej jednotky</a:t>
            </a:r>
          </a:p>
          <a:p>
            <a:pPr eaLnBrk="1" hangingPunct="1"/>
            <a:endParaRPr lang="sk-SK" altLang="sk-SK" smtClean="0"/>
          </a:p>
        </p:txBody>
      </p:sp>
      <p:pic>
        <p:nvPicPr>
          <p:cNvPr id="30724" name="Picture 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73238"/>
            <a:ext cx="31877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727</TotalTime>
  <Words>1046</Words>
  <Application>Microsoft Office PowerPoint</Application>
  <PresentationFormat>Předvádění na obrazovce (4:3)</PresentationFormat>
  <Paragraphs>196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Studio</vt:lpstr>
      <vt:lpstr>Počítač</vt:lpstr>
      <vt:lpstr>Hardvér</vt:lpstr>
      <vt:lpstr>Softvér</vt:lpstr>
      <vt:lpstr>Zostava PC</vt:lpstr>
      <vt:lpstr>Zostava PC</vt:lpstr>
      <vt:lpstr>Základná jednotka</vt:lpstr>
      <vt:lpstr>Základná jednotka</vt:lpstr>
      <vt:lpstr>Pohľad spredu</vt:lpstr>
      <vt:lpstr>Pohľad zozadu</vt:lpstr>
      <vt:lpstr>Paralelný port</vt:lpstr>
      <vt:lpstr>USB port</vt:lpstr>
      <vt:lpstr>Na zadnej stene ešte vidíme</vt:lpstr>
      <vt:lpstr>Pohľad dovnútra</vt:lpstr>
      <vt:lpstr>Zdroj</vt:lpstr>
      <vt:lpstr>Základná procesorová doska (MB)</vt:lpstr>
      <vt:lpstr>Procesor  - CPU</vt:lpstr>
      <vt:lpstr>Procesory môžu byť</vt:lpstr>
      <vt:lpstr>Procesor</vt:lpstr>
      <vt:lpstr>Operačná pamäť -  RAM</vt:lpstr>
      <vt:lpstr>Vonkajšie pamäte</vt:lpstr>
      <vt:lpstr>Pevný disk (hard disk – HDD)</vt:lpstr>
      <vt:lpstr>Princíp práce</vt:lpstr>
      <vt:lpstr>Kapacita HDD</vt:lpstr>
      <vt:lpstr>USB kľúč </vt:lpstr>
      <vt:lpstr>Pamäťové karty</vt:lpstr>
      <vt:lpstr>CD média</vt:lpstr>
      <vt:lpstr>Snímek 27</vt:lpstr>
      <vt:lpstr>DVD média</vt:lpstr>
      <vt:lpstr>DVD mechanika</vt:lpstr>
      <vt:lpstr>Blue-ray</vt:lpstr>
      <vt:lpstr>Grafická karta</vt:lpstr>
      <vt:lpstr>Charakteristiky monitora</vt:lpstr>
      <vt:lpstr>Zvuková karta</vt:lpstr>
      <vt:lpstr>Sieťová karta</vt:lpstr>
      <vt:lpstr>Modem</vt:lpstr>
      <vt:lpstr>Modem</vt:lpstr>
      <vt:lpstr>Skener</vt:lpstr>
      <vt:lpstr>Digitálny fotoaparát</vt:lpstr>
      <vt:lpstr>Web kamera</vt:lpstr>
      <vt:lpstr>Tablet</vt:lpstr>
      <vt:lpstr>Záložný zdroj - UPS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</dc:title>
  <dc:creator>xy</dc:creator>
  <cp:lastModifiedBy>Andrej</cp:lastModifiedBy>
  <cp:revision>66</cp:revision>
  <dcterms:created xsi:type="dcterms:W3CDTF">2006-09-26T18:00:00Z</dcterms:created>
  <dcterms:modified xsi:type="dcterms:W3CDTF">2020-09-15T19:45:56Z</dcterms:modified>
</cp:coreProperties>
</file>